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764" r:id="rId2"/>
    <p:sldMasterId id="2147483781" r:id="rId3"/>
  </p:sldMasterIdLst>
  <p:notesMasterIdLst>
    <p:notesMasterId r:id="rId48"/>
  </p:notesMasterIdLst>
  <p:sldIdLst>
    <p:sldId id="266" r:id="rId4"/>
    <p:sldId id="342" r:id="rId5"/>
    <p:sldId id="338" r:id="rId6"/>
    <p:sldId id="387" r:id="rId7"/>
    <p:sldId id="275" r:id="rId8"/>
    <p:sldId id="276" r:id="rId9"/>
    <p:sldId id="586" r:id="rId10"/>
    <p:sldId id="343" r:id="rId11"/>
    <p:sldId id="574" r:id="rId12"/>
    <p:sldId id="344" r:id="rId13"/>
    <p:sldId id="345" r:id="rId14"/>
    <p:sldId id="594" r:id="rId15"/>
    <p:sldId id="347" r:id="rId16"/>
    <p:sldId id="348" r:id="rId17"/>
    <p:sldId id="352" r:id="rId18"/>
    <p:sldId id="351" r:id="rId19"/>
    <p:sldId id="350" r:id="rId20"/>
    <p:sldId id="353" r:id="rId21"/>
    <p:sldId id="354" r:id="rId22"/>
    <p:sldId id="355" r:id="rId23"/>
    <p:sldId id="576" r:id="rId24"/>
    <p:sldId id="359" r:id="rId25"/>
    <p:sldId id="577" r:id="rId26"/>
    <p:sldId id="587" r:id="rId27"/>
    <p:sldId id="363" r:id="rId28"/>
    <p:sldId id="595" r:id="rId29"/>
    <p:sldId id="593" r:id="rId30"/>
    <p:sldId id="585" r:id="rId31"/>
    <p:sldId id="365" r:id="rId32"/>
    <p:sldId id="588" r:id="rId33"/>
    <p:sldId id="589" r:id="rId34"/>
    <p:sldId id="590" r:id="rId35"/>
    <p:sldId id="582" r:id="rId36"/>
    <p:sldId id="584" r:id="rId37"/>
    <p:sldId id="375" r:id="rId38"/>
    <p:sldId id="592" r:id="rId39"/>
    <p:sldId id="366" r:id="rId40"/>
    <p:sldId id="377" r:id="rId41"/>
    <p:sldId id="374" r:id="rId42"/>
    <p:sldId id="569" r:id="rId43"/>
    <p:sldId id="568" r:id="rId44"/>
    <p:sldId id="376" r:id="rId45"/>
    <p:sldId id="360" r:id="rId46"/>
    <p:sldId id="573" r:id="rId47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52">
          <p15:clr>
            <a:srgbClr val="A4A3A4"/>
          </p15:clr>
        </p15:guide>
        <p15:guide id="2" orient="horz" pos="2685">
          <p15:clr>
            <a:srgbClr val="A4A3A4"/>
          </p15:clr>
        </p15:guide>
        <p15:guide id="3" pos="2879">
          <p15:clr>
            <a:srgbClr val="A4A3A4"/>
          </p15:clr>
        </p15:guide>
        <p15:guide id="4" pos="3027">
          <p15:clr>
            <a:srgbClr val="A4A3A4"/>
          </p15:clr>
        </p15:guide>
        <p15:guide id="5" pos="5533">
          <p15:clr>
            <a:srgbClr val="A4A3A4"/>
          </p15:clr>
        </p15:guide>
        <p15:guide id="6" pos="2733">
          <p15:clr>
            <a:srgbClr val="A4A3A4"/>
          </p15:clr>
        </p15:guide>
        <p15:guide id="7" pos="22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36633"/>
    <a:srgbClr val="D5D1CE"/>
    <a:srgbClr val="FF008C"/>
    <a:srgbClr val="3A7013"/>
    <a:srgbClr val="E49B13"/>
    <a:srgbClr val="0ACEE8"/>
    <a:srgbClr val="9E0017"/>
    <a:srgbClr val="001A5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3358" autoAdjust="0"/>
  </p:normalViewPr>
  <p:slideViewPr>
    <p:cSldViewPr snapToGrid="0" showGuides="1">
      <p:cViewPr varScale="1">
        <p:scale>
          <a:sx n="138" d="100"/>
          <a:sy n="138" d="100"/>
        </p:scale>
        <p:origin x="126" y="168"/>
      </p:cViewPr>
      <p:guideLst>
        <p:guide orient="horz" pos="752"/>
        <p:guide orient="horz" pos="2685"/>
        <p:guide pos="2879"/>
        <p:guide pos="3027"/>
        <p:guide pos="5533"/>
        <p:guide pos="2733"/>
        <p:guide pos="228"/>
      </p:guideLst>
    </p:cSldViewPr>
  </p:slideViewPr>
  <p:outlineViewPr>
    <p:cViewPr>
      <p:scale>
        <a:sx n="33" d="100"/>
        <a:sy n="33" d="100"/>
      </p:scale>
      <p:origin x="0" y="-1322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slide" Target="slides/slide3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5.xml"/><Relationship Id="rId51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CD6E05B-0B08-4CD1-B831-5C63C5BC3DE8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D715EB6B-3A3F-4334-B8DD-60BEA22DA586}" type="pres">
      <dgm:prSet presAssocID="{8CD6E05B-0B08-4CD1-B831-5C63C5BC3DE8}" presName="Name0" presStyleCnt="0">
        <dgm:presLayoutVars>
          <dgm:dir/>
          <dgm:resizeHandles val="exact"/>
        </dgm:presLayoutVars>
      </dgm:prSet>
      <dgm:spPr/>
    </dgm:pt>
  </dgm:ptLst>
  <dgm:cxnLst>
    <dgm:cxn modelId="{BE159403-1638-47D9-B2F0-9443025B2A26}" type="presOf" srcId="{8CD6E05B-0B08-4CD1-B831-5C63C5BC3DE8}" destId="{D715EB6B-3A3F-4334-B8DD-60BEA22DA586}" srcOrd="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0A8971-52B8-4C5A-99D8-986A596F2912}" type="datetimeFigureOut">
              <a:rPr lang="en-GB" smtClean="0"/>
              <a:pPr/>
              <a:t>28/09/2018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6B53C8-14E4-49A7-A1A5-3BF810B81EBE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90327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NOTE:  validation and</a:t>
            </a:r>
            <a:r>
              <a:rPr lang="en-GB" baseline="0" dirty="0"/>
              <a:t> testing are used in different ways by different people and there doesn’t seem to be a standard... The terminology above is most common.</a:t>
            </a:r>
          </a:p>
          <a:p>
            <a:r>
              <a:rPr lang="en-GB" baseline="0" dirty="0"/>
              <a:t>A reasonable split of the data might be 50/25/25 % for train, validation, test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C6B54F-B5AB-4DD4-B8EC-7F3E3D3A1B68}" type="slidenum">
              <a:rPr lang="en-GB" smtClean="0"/>
              <a:pPr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9776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1EAE11-2FC5-4C96-99A1-DCACDE983487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0468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Eg</a:t>
            </a:r>
            <a:r>
              <a:rPr lang="en-US" dirty="0"/>
              <a:t> Pulmonary Edema, lung floods with fluid – can you derive more quantitative risk scores?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6B53C8-14E4-49A7-A1A5-3BF810B81EBE}" type="slidenum">
              <a:rPr lang="en-GB" smtClean="0"/>
              <a:pPr/>
              <a:t>43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442648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34"/>
          <a:stretch/>
        </p:blipFill>
        <p:spPr>
          <a:xfrm>
            <a:off x="0" y="1065924"/>
            <a:ext cx="4102298" cy="3827396"/>
          </a:xfrm>
          <a:prstGeom prst="rect">
            <a:avLst/>
          </a:prstGeom>
        </p:spPr>
      </p:pic>
      <p:sp>
        <p:nvSpPr>
          <p:cNvPr id="17" name="Title 1"/>
          <p:cNvSpPr>
            <a:spLocks noGrp="1"/>
          </p:cNvSpPr>
          <p:nvPr>
            <p:ph type="ctrTitle" hasCustomPrompt="1"/>
          </p:nvPr>
        </p:nvSpPr>
        <p:spPr>
          <a:xfrm>
            <a:off x="296521" y="2068940"/>
            <a:ext cx="2876985" cy="1000274"/>
          </a:xfrm>
          <a:prstGeom prst="rect">
            <a:avLst/>
          </a:prstGeom>
        </p:spPr>
        <p:txBody>
          <a:bodyPr anchor="b" anchorCtr="0"/>
          <a:lstStyle>
            <a:lvl1pPr>
              <a:lnSpc>
                <a:spcPts val="2600"/>
              </a:lnSpc>
              <a:defRPr sz="2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heading style</a:t>
            </a:r>
            <a:endParaRPr lang="en-GB" dirty="0"/>
          </a:p>
        </p:txBody>
      </p:sp>
      <p:sp>
        <p:nvSpPr>
          <p:cNvPr id="2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96521" y="3427589"/>
            <a:ext cx="2554256" cy="492443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spcAft>
                <a:spcPts val="0"/>
              </a:spcAft>
              <a:buNone/>
              <a:defRPr i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subheading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7038" y="237109"/>
            <a:ext cx="1464646" cy="722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6138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Widescreen (16x9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edia Placeholder 5"/>
          <p:cNvSpPr>
            <a:spLocks noGrp="1" noChangeAspect="1"/>
          </p:cNvSpPr>
          <p:nvPr>
            <p:ph type="media" sz="quarter" idx="12" hasCustomPrompt="1"/>
          </p:nvPr>
        </p:nvSpPr>
        <p:spPr>
          <a:xfrm>
            <a:off x="1627200" y="1193800"/>
            <a:ext cx="5889600" cy="3312000"/>
          </a:xfrm>
          <a:prstGeom prst="rect">
            <a:avLst/>
          </a:prstGeom>
        </p:spPr>
        <p:txBody>
          <a:bodyPr lIns="108000" tIns="108000"/>
          <a:lstStyle>
            <a:lvl1pPr marL="0" indent="0">
              <a:buNone/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on the film icon to insert your widescreen (16x9) video</a:t>
            </a:r>
          </a:p>
        </p:txBody>
      </p:sp>
      <p:sp>
        <p:nvSpPr>
          <p:cNvPr id="10" name="Title 9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heading style</a:t>
            </a:r>
            <a:endParaRPr lang="en-GB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pPr algn="ctr"/>
            <a:r>
              <a:rPr lang="en-US"/>
              <a:t>Insert your date / confidentiality text here</a:t>
            </a:r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16x9 core template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60000" y="693553"/>
            <a:ext cx="7578000" cy="276999"/>
          </a:xfrm>
          <a:prstGeom prst="rect">
            <a:avLst/>
          </a:prstGeom>
        </p:spPr>
        <p:txBody>
          <a:bodyPr lIns="0" anchor="t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Arial" pitchFamily="34" charset="0"/>
              <a:buNone/>
              <a:tabLst/>
              <a:defRPr sz="1600" i="0">
                <a:latin typeface="+mn-lt"/>
              </a:defRPr>
            </a:lvl1pPr>
            <a:lvl2pPr marL="271463" indent="0">
              <a:buNone/>
              <a:defRPr/>
            </a:lvl2pPr>
            <a:lvl3pPr marL="533400" indent="0">
              <a:buNone/>
              <a:defRPr/>
            </a:lvl3pPr>
            <a:lvl4pPr marL="815975" indent="0">
              <a:buNone/>
              <a:defRPr/>
            </a:lvl4pPr>
            <a:lvl5pPr marL="1104900" indent="0">
              <a:buNone/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Arial" pitchFamily="34" charset="0"/>
              <a:buNone/>
              <a:tabLst/>
              <a:defRPr/>
            </a:pPr>
            <a:r>
              <a:rPr lang="en-GB" dirty="0"/>
              <a:t>Supporting heading</a:t>
            </a:r>
            <a:r>
              <a:rPr lang="en-US" dirty="0"/>
              <a:t> here if required</a:t>
            </a:r>
          </a:p>
        </p:txBody>
      </p:sp>
    </p:spTree>
    <p:extLst>
      <p:ext uri="{BB962C8B-B14F-4D97-AF65-F5344CB8AC3E}">
        <p14:creationId xmlns:p14="http://schemas.microsoft.com/office/powerpoint/2010/main" val="25993227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Non 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359153" y="1193239"/>
            <a:ext cx="3979484" cy="3310128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>
          <a:xfrm>
            <a:off x="359152" y="288639"/>
            <a:ext cx="7577139" cy="338554"/>
          </a:xfrm>
        </p:spPr>
        <p:txBody>
          <a:bodyPr/>
          <a:lstStyle/>
          <a:p>
            <a:r>
              <a:rPr lang="en-US" dirty="0"/>
              <a:t>Click to edit Master heading style</a:t>
            </a:r>
            <a:endParaRPr lang="en-GB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27" hasCustomPrompt="1"/>
          </p:nvPr>
        </p:nvSpPr>
        <p:spPr>
          <a:xfrm>
            <a:off x="359152" y="693553"/>
            <a:ext cx="7578000" cy="276999"/>
          </a:xfrm>
          <a:prstGeom prst="rect">
            <a:avLst/>
          </a:prstGeom>
        </p:spPr>
        <p:txBody>
          <a:bodyPr lIns="0" anchor="t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Arial" pitchFamily="34" charset="0"/>
              <a:buNone/>
              <a:tabLst/>
              <a:defRPr sz="1600" i="0">
                <a:latin typeface="+mn-lt"/>
              </a:defRPr>
            </a:lvl1pPr>
            <a:lvl2pPr marL="271463" indent="0">
              <a:buNone/>
              <a:defRPr/>
            </a:lvl2pPr>
            <a:lvl3pPr marL="533400" indent="0">
              <a:buNone/>
              <a:defRPr/>
            </a:lvl3pPr>
            <a:lvl4pPr marL="815975" indent="0">
              <a:buNone/>
              <a:defRPr/>
            </a:lvl4pPr>
            <a:lvl5pPr marL="1104900" indent="0">
              <a:buNone/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Arial" pitchFamily="34" charset="0"/>
              <a:buNone/>
              <a:tabLst/>
              <a:defRPr/>
            </a:pPr>
            <a:r>
              <a:rPr lang="en-GB" dirty="0"/>
              <a:t>Supporting heading</a:t>
            </a:r>
            <a:r>
              <a:rPr lang="en-US" dirty="0"/>
              <a:t> here if required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pPr algn="ctr"/>
            <a:r>
              <a:rPr lang="en-US"/>
              <a:t>Insert your date / confidentiality text here</a:t>
            </a:r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29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16x9 core template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3" name="Picture Placeholder 8"/>
          <p:cNvSpPr>
            <a:spLocks noGrp="1"/>
          </p:cNvSpPr>
          <p:nvPr>
            <p:ph type="pic" sz="quarter" idx="14" hasCustomPrompt="1"/>
          </p:nvPr>
        </p:nvSpPr>
        <p:spPr>
          <a:xfrm>
            <a:off x="4798800" y="1193799"/>
            <a:ext cx="3982697" cy="3309567"/>
          </a:xfrm>
          <a:prstGeom prst="rect">
            <a:avLst/>
          </a:prstGeom>
        </p:spPr>
        <p:txBody>
          <a:bodyPr lIns="0" tIns="0"/>
          <a:lstStyle>
            <a:lvl1pPr marL="0" indent="0">
              <a:buNone/>
              <a:defRPr sz="1100" baseline="0"/>
            </a:lvl1pPr>
          </a:lstStyle>
          <a:p>
            <a:r>
              <a:rPr lang="en-GB" dirty="0"/>
              <a:t>Click on the picture icon to insert your picture</a:t>
            </a:r>
          </a:p>
        </p:txBody>
      </p:sp>
    </p:spTree>
    <p:extLst>
      <p:ext uri="{BB962C8B-B14F-4D97-AF65-F5344CB8AC3E}">
        <p14:creationId xmlns:p14="http://schemas.microsoft.com/office/powerpoint/2010/main" val="412406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>
          <a:xfrm>
            <a:off x="359152" y="288639"/>
            <a:ext cx="7577139" cy="338554"/>
          </a:xfrm>
        </p:spPr>
        <p:txBody>
          <a:bodyPr/>
          <a:lstStyle/>
          <a:p>
            <a:r>
              <a:rPr lang="en-US" dirty="0"/>
              <a:t>Click to edit Master heading style</a:t>
            </a:r>
            <a:endParaRPr lang="en-GB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27" hasCustomPrompt="1"/>
          </p:nvPr>
        </p:nvSpPr>
        <p:spPr>
          <a:xfrm>
            <a:off x="359152" y="693553"/>
            <a:ext cx="7578000" cy="276999"/>
          </a:xfrm>
          <a:prstGeom prst="rect">
            <a:avLst/>
          </a:prstGeom>
        </p:spPr>
        <p:txBody>
          <a:bodyPr lIns="0" anchor="t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Arial" pitchFamily="34" charset="0"/>
              <a:buNone/>
              <a:tabLst/>
              <a:defRPr sz="1600" i="0">
                <a:latin typeface="+mn-lt"/>
              </a:defRPr>
            </a:lvl1pPr>
            <a:lvl2pPr marL="271463" indent="0">
              <a:buNone/>
              <a:defRPr/>
            </a:lvl2pPr>
            <a:lvl3pPr marL="533400" indent="0">
              <a:buNone/>
              <a:defRPr/>
            </a:lvl3pPr>
            <a:lvl4pPr marL="815975" indent="0">
              <a:buNone/>
              <a:defRPr/>
            </a:lvl4pPr>
            <a:lvl5pPr marL="1104900" indent="0">
              <a:buNone/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Arial" pitchFamily="34" charset="0"/>
              <a:buNone/>
              <a:tabLst/>
              <a:defRPr/>
            </a:pPr>
            <a:r>
              <a:rPr lang="en-GB" dirty="0"/>
              <a:t>Supporting heading</a:t>
            </a:r>
            <a:r>
              <a:rPr lang="en-US" dirty="0"/>
              <a:t> here if required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pPr algn="ctr"/>
            <a:r>
              <a:rPr lang="en-US"/>
              <a:t>Insert your date / confidentiality text here</a:t>
            </a:r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29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16x9 core template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3" name="Picture Placeholder 8"/>
          <p:cNvSpPr>
            <a:spLocks noGrp="1"/>
          </p:cNvSpPr>
          <p:nvPr>
            <p:ph type="pic" sz="quarter" idx="14" hasCustomPrompt="1"/>
          </p:nvPr>
        </p:nvSpPr>
        <p:spPr>
          <a:xfrm>
            <a:off x="4798800" y="1193799"/>
            <a:ext cx="3982697" cy="3309567"/>
          </a:xfrm>
          <a:prstGeom prst="rect">
            <a:avLst/>
          </a:prstGeom>
        </p:spPr>
        <p:txBody>
          <a:bodyPr lIns="0" tIns="0"/>
          <a:lstStyle>
            <a:lvl1pPr marL="0" indent="0">
              <a:buNone/>
              <a:defRPr sz="1100" baseline="0"/>
            </a:lvl1pPr>
          </a:lstStyle>
          <a:p>
            <a:r>
              <a:rPr lang="en-GB" dirty="0"/>
              <a:t>Click on the picture icon to insert your picture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359152" y="1190625"/>
            <a:ext cx="3986213" cy="3312741"/>
          </a:xfrm>
          <a:prstGeom prst="rect">
            <a:avLst/>
          </a:prstGeom>
        </p:spPr>
        <p:txBody>
          <a:bodyPr l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901620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heading style</a:t>
            </a:r>
            <a:endParaRPr lang="en-GB" dirty="0"/>
          </a:p>
        </p:txBody>
      </p:sp>
      <p:sp>
        <p:nvSpPr>
          <p:cNvPr id="19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359152" y="1190625"/>
            <a:ext cx="3986213" cy="3312741"/>
          </a:xfrm>
          <a:prstGeom prst="rect">
            <a:avLst/>
          </a:prstGeom>
        </p:spPr>
        <p:txBody>
          <a:bodyPr l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0" name="Picture Placeholder 8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4798800" y="1190626"/>
            <a:ext cx="3996794" cy="1228724"/>
          </a:xfrm>
          <a:prstGeom prst="rect">
            <a:avLst/>
          </a:prstGeom>
        </p:spPr>
        <p:txBody>
          <a:bodyPr lIns="0" tIns="0"/>
          <a:lstStyle>
            <a:lvl1pPr marL="0" indent="0">
              <a:buNone/>
              <a:defRPr sz="1100" baseline="0"/>
            </a:lvl1pPr>
          </a:lstStyle>
          <a:p>
            <a:r>
              <a:rPr lang="en-GB" dirty="0"/>
              <a:t>Click on the picture icon to insert your picture</a:t>
            </a:r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26" hasCustomPrompt="1"/>
          </p:nvPr>
        </p:nvSpPr>
        <p:spPr>
          <a:xfrm>
            <a:off x="4798800" y="2517776"/>
            <a:ext cx="3996266" cy="25399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Aft>
                <a:spcPts val="0"/>
              </a:spcAft>
              <a:buNone/>
              <a:defRPr sz="800">
                <a:solidFill>
                  <a:schemeClr val="accent1"/>
                </a:solidFill>
              </a:defRPr>
            </a:lvl1pPr>
            <a:lvl2pPr marL="268163" indent="0">
              <a:buNone/>
              <a:defRPr sz="800">
                <a:solidFill>
                  <a:schemeClr val="bg2"/>
                </a:solidFill>
              </a:defRPr>
            </a:lvl2pPr>
            <a:lvl3pPr marL="540000" indent="0">
              <a:buNone/>
              <a:defRPr sz="800">
                <a:solidFill>
                  <a:schemeClr val="bg2"/>
                </a:solidFill>
              </a:defRPr>
            </a:lvl3pPr>
            <a:lvl4pPr marL="811088" indent="0">
              <a:buNone/>
              <a:defRPr sz="800">
                <a:solidFill>
                  <a:schemeClr val="bg2"/>
                </a:solidFill>
              </a:defRPr>
            </a:lvl4pPr>
            <a:lvl5pPr marL="1080000" indent="0">
              <a:buNone/>
              <a:defRPr sz="8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Enter your image caption text here</a:t>
            </a:r>
          </a:p>
        </p:txBody>
      </p:sp>
      <p:sp>
        <p:nvSpPr>
          <p:cNvPr id="35" name="Picture Placeholder 8"/>
          <p:cNvSpPr>
            <a:spLocks noGrp="1" noChangeAspect="1"/>
          </p:cNvSpPr>
          <p:nvPr>
            <p:ph type="pic" sz="quarter" idx="27" hasCustomPrompt="1"/>
          </p:nvPr>
        </p:nvSpPr>
        <p:spPr>
          <a:xfrm>
            <a:off x="4798800" y="2922217"/>
            <a:ext cx="3996794" cy="1228724"/>
          </a:xfrm>
          <a:prstGeom prst="rect">
            <a:avLst/>
          </a:prstGeom>
        </p:spPr>
        <p:txBody>
          <a:bodyPr lIns="0" tIns="0"/>
          <a:lstStyle>
            <a:lvl1pPr marL="0" indent="0">
              <a:buNone/>
              <a:defRPr sz="1100" baseline="0"/>
            </a:lvl1pPr>
          </a:lstStyle>
          <a:p>
            <a:r>
              <a:rPr lang="en-GB" dirty="0"/>
              <a:t>Click on the picture icon to insert your picture</a:t>
            </a:r>
          </a:p>
        </p:txBody>
      </p:sp>
      <p:sp>
        <p:nvSpPr>
          <p:cNvPr id="36" name="Text Placeholder 7"/>
          <p:cNvSpPr>
            <a:spLocks noGrp="1"/>
          </p:cNvSpPr>
          <p:nvPr>
            <p:ph type="body" sz="quarter" idx="28" hasCustomPrompt="1"/>
          </p:nvPr>
        </p:nvSpPr>
        <p:spPr>
          <a:xfrm>
            <a:off x="4798800" y="4249367"/>
            <a:ext cx="3996266" cy="25399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Aft>
                <a:spcPts val="0"/>
              </a:spcAft>
              <a:buNone/>
              <a:defRPr sz="800">
                <a:solidFill>
                  <a:schemeClr val="accent1"/>
                </a:solidFill>
              </a:defRPr>
            </a:lvl1pPr>
            <a:lvl2pPr marL="268163" indent="0">
              <a:buNone/>
              <a:defRPr sz="800">
                <a:solidFill>
                  <a:schemeClr val="bg2"/>
                </a:solidFill>
              </a:defRPr>
            </a:lvl2pPr>
            <a:lvl3pPr marL="540000" indent="0">
              <a:buNone/>
              <a:defRPr sz="800">
                <a:solidFill>
                  <a:schemeClr val="bg2"/>
                </a:solidFill>
              </a:defRPr>
            </a:lvl3pPr>
            <a:lvl4pPr marL="811088" indent="0">
              <a:buNone/>
              <a:defRPr sz="800">
                <a:solidFill>
                  <a:schemeClr val="bg2"/>
                </a:solidFill>
              </a:defRPr>
            </a:lvl4pPr>
            <a:lvl5pPr marL="1080000" indent="0">
              <a:buNone/>
              <a:defRPr sz="8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Enter your image caption text here</a:t>
            </a:r>
          </a:p>
        </p:txBody>
      </p:sp>
      <p:sp>
        <p:nvSpPr>
          <p:cNvPr id="37" name="Text Placeholder 2"/>
          <p:cNvSpPr>
            <a:spLocks noGrp="1"/>
          </p:cNvSpPr>
          <p:nvPr>
            <p:ph type="body" sz="quarter" idx="29" hasCustomPrompt="1"/>
          </p:nvPr>
        </p:nvSpPr>
        <p:spPr>
          <a:xfrm>
            <a:off x="359152" y="693553"/>
            <a:ext cx="7578000" cy="276999"/>
          </a:xfrm>
          <a:prstGeom prst="rect">
            <a:avLst/>
          </a:prstGeom>
        </p:spPr>
        <p:txBody>
          <a:bodyPr lIns="0" anchor="t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Arial" pitchFamily="34" charset="0"/>
              <a:buNone/>
              <a:tabLst/>
              <a:defRPr sz="1600" i="0">
                <a:latin typeface="+mn-lt"/>
              </a:defRPr>
            </a:lvl1pPr>
            <a:lvl2pPr marL="271463" indent="0">
              <a:buNone/>
              <a:defRPr/>
            </a:lvl2pPr>
            <a:lvl3pPr marL="533400" indent="0">
              <a:buNone/>
              <a:defRPr/>
            </a:lvl3pPr>
            <a:lvl4pPr marL="815975" indent="0">
              <a:buNone/>
              <a:defRPr/>
            </a:lvl4pPr>
            <a:lvl5pPr marL="1104900" indent="0">
              <a:buNone/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Arial" pitchFamily="34" charset="0"/>
              <a:buNone/>
              <a:tabLst/>
              <a:defRPr/>
            </a:pPr>
            <a:r>
              <a:rPr lang="en-GB" dirty="0"/>
              <a:t>Supporting heading</a:t>
            </a:r>
            <a:r>
              <a:rPr lang="en-US" dirty="0"/>
              <a:t> here if required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30"/>
          </p:nvPr>
        </p:nvSpPr>
        <p:spPr/>
        <p:txBody>
          <a:bodyPr/>
          <a:lstStyle/>
          <a:p>
            <a:pPr algn="ctr"/>
            <a:r>
              <a:rPr lang="en-US"/>
              <a:t>Insert your date / confidentiality text here</a:t>
            </a:r>
            <a:endParaRPr lang="en-GB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16x9 core template</a:t>
            </a:r>
            <a:endParaRPr lang="en-GB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72122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heading style</a:t>
            </a:r>
            <a:endParaRPr lang="en-GB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29" hasCustomPrompt="1"/>
          </p:nvPr>
        </p:nvSpPr>
        <p:spPr>
          <a:xfrm>
            <a:off x="359152" y="693553"/>
            <a:ext cx="7578000" cy="276999"/>
          </a:xfrm>
          <a:prstGeom prst="rect">
            <a:avLst/>
          </a:prstGeom>
        </p:spPr>
        <p:txBody>
          <a:bodyPr lIns="0" anchor="t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Arial" pitchFamily="34" charset="0"/>
              <a:buNone/>
              <a:tabLst/>
              <a:defRPr sz="1600" i="0">
                <a:latin typeface="+mn-lt"/>
              </a:defRPr>
            </a:lvl1pPr>
            <a:lvl2pPr marL="271463" indent="0">
              <a:buNone/>
              <a:defRPr/>
            </a:lvl2pPr>
            <a:lvl3pPr marL="533400" indent="0">
              <a:buNone/>
              <a:defRPr/>
            </a:lvl3pPr>
            <a:lvl4pPr marL="815975" indent="0">
              <a:buNone/>
              <a:defRPr/>
            </a:lvl4pPr>
            <a:lvl5pPr marL="1104900" indent="0">
              <a:buNone/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Arial" pitchFamily="34" charset="0"/>
              <a:buNone/>
              <a:tabLst/>
              <a:defRPr/>
            </a:pPr>
            <a:r>
              <a:rPr lang="en-GB" dirty="0"/>
              <a:t>Supporting heading</a:t>
            </a:r>
            <a:r>
              <a:rPr lang="en-US" dirty="0"/>
              <a:t> here if required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30"/>
          </p:nvPr>
        </p:nvSpPr>
        <p:spPr/>
        <p:txBody>
          <a:bodyPr/>
          <a:lstStyle/>
          <a:p>
            <a:pPr algn="ctr"/>
            <a:r>
              <a:rPr lang="en-US"/>
              <a:t>Insert your date / confidentiality text here</a:t>
            </a:r>
            <a:endParaRPr lang="en-GB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16x9 core template</a:t>
            </a:r>
            <a:endParaRPr lang="en-GB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91909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/>
          <p:cNvCxnSpPr/>
          <p:nvPr userDrawn="1"/>
        </p:nvCxnSpPr>
        <p:spPr>
          <a:xfrm>
            <a:off x="359152" y="4599183"/>
            <a:ext cx="8424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Insert your date / confidentiality text here</a:t>
            </a:r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16x9 core template</a:t>
            </a:r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82236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WHITE with ORANG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60000" y="3743011"/>
            <a:ext cx="8193024" cy="400110"/>
          </a:xfrm>
          <a:prstGeom prst="rect">
            <a:avLst/>
          </a:prstGeom>
        </p:spPr>
        <p:txBody>
          <a:bodyPr lIns="0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Arial" pitchFamily="34" charset="0"/>
              <a:buNone/>
              <a:tabLst/>
              <a:defRPr sz="2200" i="0">
                <a:solidFill>
                  <a:schemeClr val="bg2"/>
                </a:solidFill>
                <a:latin typeface="+mn-lt"/>
              </a:defRPr>
            </a:lvl1pPr>
            <a:lvl2pPr marL="271463" indent="0">
              <a:spcAft>
                <a:spcPts val="0"/>
              </a:spcAft>
              <a:buNone/>
              <a:defRPr>
                <a:solidFill>
                  <a:schemeClr val="bg1"/>
                </a:solidFill>
              </a:defRPr>
            </a:lvl2pPr>
            <a:lvl3pPr marL="533400" indent="0">
              <a:spcAft>
                <a:spcPts val="0"/>
              </a:spcAft>
              <a:buNone/>
              <a:defRPr>
                <a:solidFill>
                  <a:schemeClr val="bg1"/>
                </a:solidFill>
              </a:defRPr>
            </a:lvl3pPr>
            <a:lvl4pPr marL="815975" indent="0">
              <a:spcAft>
                <a:spcPts val="0"/>
              </a:spcAft>
              <a:buNone/>
              <a:defRPr>
                <a:solidFill>
                  <a:schemeClr val="bg1"/>
                </a:solidFill>
              </a:defRPr>
            </a:lvl4pPr>
            <a:lvl5pPr marL="1104900" indent="0">
              <a:spcAft>
                <a:spcPts val="0"/>
              </a:spcAft>
              <a:buNone/>
              <a:defRPr>
                <a:solidFill>
                  <a:schemeClr val="bg1"/>
                </a:solidFill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Arial" pitchFamily="34" charset="0"/>
              <a:buNone/>
              <a:tabLst/>
              <a:defRPr/>
            </a:pPr>
            <a:r>
              <a:rPr lang="en-GB" dirty="0"/>
              <a:t>Supporting heading</a:t>
            </a:r>
            <a:r>
              <a:rPr lang="en-US" dirty="0"/>
              <a:t> here if required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60000" y="2840385"/>
            <a:ext cx="8196702" cy="823302"/>
          </a:xfrm>
          <a:prstGeom prst="rect">
            <a:avLst/>
          </a:prstGeom>
        </p:spPr>
        <p:txBody>
          <a:bodyPr wrap="square" lIns="0" anchor="b" anchorCtr="0">
            <a:spAutoFit/>
          </a:bodyPr>
          <a:lstStyle>
            <a:lvl1pPr marL="0" indent="0">
              <a:lnSpc>
                <a:spcPts val="5700"/>
              </a:lnSpc>
              <a:spcAft>
                <a:spcPts val="0"/>
              </a:spcAft>
              <a:buNone/>
              <a:defRPr sz="5500" b="1">
                <a:solidFill>
                  <a:schemeClr val="bg2"/>
                </a:solidFill>
              </a:defRPr>
            </a:lvl1pPr>
            <a:lvl2pPr marL="271463" indent="0">
              <a:buNone/>
              <a:defRPr sz="2600" b="1">
                <a:solidFill>
                  <a:schemeClr val="bg1"/>
                </a:solidFill>
              </a:defRPr>
            </a:lvl2pPr>
            <a:lvl3pPr marL="533400" indent="0">
              <a:buNone/>
              <a:defRPr sz="2600" b="1">
                <a:solidFill>
                  <a:schemeClr val="bg1"/>
                </a:solidFill>
              </a:defRPr>
            </a:lvl3pPr>
            <a:lvl4pPr marL="815975" indent="0">
              <a:buNone/>
              <a:defRPr sz="2600" b="1">
                <a:solidFill>
                  <a:schemeClr val="bg1"/>
                </a:solidFill>
              </a:defRPr>
            </a:lvl4pPr>
            <a:lvl5pPr marL="1104900" indent="0">
              <a:buNone/>
              <a:defRPr sz="2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Section Heading title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1783" y="237109"/>
            <a:ext cx="749683" cy="719489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WHITE with GRE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60000" y="3743011"/>
            <a:ext cx="8193024" cy="400110"/>
          </a:xfrm>
          <a:prstGeom prst="rect">
            <a:avLst/>
          </a:prstGeom>
        </p:spPr>
        <p:txBody>
          <a:bodyPr lIns="0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Arial" pitchFamily="34" charset="0"/>
              <a:buNone/>
              <a:tabLst/>
              <a:defRPr sz="2200" i="0">
                <a:solidFill>
                  <a:schemeClr val="tx1"/>
                </a:solidFill>
                <a:latin typeface="+mn-lt"/>
              </a:defRPr>
            </a:lvl1pPr>
            <a:lvl2pPr marL="271463" indent="0">
              <a:spcAft>
                <a:spcPts val="0"/>
              </a:spcAft>
              <a:buNone/>
              <a:defRPr>
                <a:solidFill>
                  <a:schemeClr val="bg1"/>
                </a:solidFill>
              </a:defRPr>
            </a:lvl2pPr>
            <a:lvl3pPr marL="533400" indent="0">
              <a:spcAft>
                <a:spcPts val="0"/>
              </a:spcAft>
              <a:buNone/>
              <a:defRPr>
                <a:solidFill>
                  <a:schemeClr val="bg1"/>
                </a:solidFill>
              </a:defRPr>
            </a:lvl3pPr>
            <a:lvl4pPr marL="815975" indent="0">
              <a:spcAft>
                <a:spcPts val="0"/>
              </a:spcAft>
              <a:buNone/>
              <a:defRPr>
                <a:solidFill>
                  <a:schemeClr val="bg1"/>
                </a:solidFill>
              </a:defRPr>
            </a:lvl4pPr>
            <a:lvl5pPr marL="1104900" indent="0">
              <a:spcAft>
                <a:spcPts val="0"/>
              </a:spcAft>
              <a:buNone/>
              <a:defRPr>
                <a:solidFill>
                  <a:schemeClr val="bg1"/>
                </a:solidFill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Arial" pitchFamily="34" charset="0"/>
              <a:buNone/>
              <a:tabLst/>
              <a:defRPr/>
            </a:pPr>
            <a:r>
              <a:rPr lang="en-GB" dirty="0"/>
              <a:t>Supporting heading</a:t>
            </a:r>
            <a:r>
              <a:rPr lang="en-US" dirty="0"/>
              <a:t> here if required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60000" y="2840385"/>
            <a:ext cx="8196702" cy="823302"/>
          </a:xfrm>
          <a:prstGeom prst="rect">
            <a:avLst/>
          </a:prstGeom>
        </p:spPr>
        <p:txBody>
          <a:bodyPr wrap="square" lIns="0" anchor="b" anchorCtr="0">
            <a:spAutoFit/>
          </a:bodyPr>
          <a:lstStyle>
            <a:lvl1pPr marL="0" indent="0">
              <a:lnSpc>
                <a:spcPts val="5700"/>
              </a:lnSpc>
              <a:spcAft>
                <a:spcPts val="0"/>
              </a:spcAft>
              <a:buNone/>
              <a:defRPr sz="5500" b="1">
                <a:solidFill>
                  <a:schemeClr val="tx1"/>
                </a:solidFill>
              </a:defRPr>
            </a:lvl1pPr>
            <a:lvl2pPr marL="271463" indent="0">
              <a:buNone/>
              <a:defRPr sz="2600" b="1">
                <a:solidFill>
                  <a:schemeClr val="bg1"/>
                </a:solidFill>
              </a:defRPr>
            </a:lvl2pPr>
            <a:lvl3pPr marL="533400" indent="0">
              <a:buNone/>
              <a:defRPr sz="2600" b="1">
                <a:solidFill>
                  <a:schemeClr val="bg1"/>
                </a:solidFill>
              </a:defRPr>
            </a:lvl3pPr>
            <a:lvl4pPr marL="815975" indent="0">
              <a:buNone/>
              <a:defRPr sz="2600" b="1">
                <a:solidFill>
                  <a:schemeClr val="bg1"/>
                </a:solidFill>
              </a:defRPr>
            </a:lvl4pPr>
            <a:lvl5pPr marL="1104900" indent="0">
              <a:buNone/>
              <a:defRPr sz="2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Section Heading title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1783" y="237109"/>
            <a:ext cx="749683" cy="719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16124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INNOVATION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 userDrawn="1"/>
        </p:nvSpPr>
        <p:spPr>
          <a:xfrm>
            <a:off x="356840" y="2753758"/>
            <a:ext cx="7872760" cy="923330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 lvl="0" indent="0">
              <a:lnSpc>
                <a:spcPts val="72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Arial" pitchFamily="34" charset="0"/>
              <a:buNone/>
              <a:tabLst/>
              <a:defRPr sz="7000" b="1" baseline="0">
                <a:solidFill>
                  <a:schemeClr val="bg1"/>
                </a:solidFill>
              </a:defRPr>
            </a:lvl1pPr>
            <a:lvl2pPr marL="271463" indent="0">
              <a:spcBef>
                <a:spcPts val="0"/>
              </a:spcBef>
              <a:spcAft>
                <a:spcPts val="600"/>
              </a:spcAft>
              <a:buFont typeface="Arial" pitchFamily="34" charset="0"/>
              <a:buNone/>
              <a:defRPr sz="2600" b="1">
                <a:solidFill>
                  <a:schemeClr val="bg1"/>
                </a:solidFill>
              </a:defRPr>
            </a:lvl2pPr>
            <a:lvl3pPr marL="533400" indent="0">
              <a:spcBef>
                <a:spcPts val="0"/>
              </a:spcBef>
              <a:spcAft>
                <a:spcPts val="600"/>
              </a:spcAft>
              <a:buFont typeface="Arial" pitchFamily="34" charset="0"/>
              <a:buNone/>
              <a:defRPr sz="2600" b="1">
                <a:solidFill>
                  <a:schemeClr val="bg1"/>
                </a:solidFill>
              </a:defRPr>
            </a:lvl3pPr>
            <a:lvl4pPr marL="815975" indent="0">
              <a:spcBef>
                <a:spcPts val="0"/>
              </a:spcBef>
              <a:spcAft>
                <a:spcPts val="600"/>
              </a:spcAft>
              <a:buFont typeface="Arial" pitchFamily="34" charset="0"/>
              <a:buNone/>
              <a:defRPr sz="2600" b="1">
                <a:solidFill>
                  <a:schemeClr val="bg1"/>
                </a:solidFill>
              </a:defRPr>
            </a:lvl4pPr>
            <a:lvl5pPr marL="1104900" indent="0">
              <a:spcBef>
                <a:spcPts val="0"/>
              </a:spcBef>
              <a:spcAft>
                <a:spcPts val="600"/>
              </a:spcAft>
              <a:buFont typeface="Arial" pitchFamily="34" charset="0"/>
              <a:buNone/>
              <a:defRPr sz="2600" b="1">
                <a:solidFill>
                  <a:schemeClr val="bg1"/>
                </a:solidFill>
              </a:defRPr>
            </a:lvl5pPr>
            <a:lvl6pPr marL="1620000" indent="-270000"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–"/>
              <a:defRPr sz="1200"/>
            </a:lvl6pPr>
            <a:lvl7pPr marL="1800000" indent="-270000"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–"/>
              <a:defRPr sz="1200"/>
            </a:lvl7pPr>
            <a:lvl8pPr marL="2070000" indent="-270000"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–"/>
              <a:defRPr sz="1200"/>
            </a:lvl8pPr>
            <a:lvl9pPr marL="2340000" indent="-270000"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–"/>
              <a:defRPr sz="1200"/>
            </a:lvl9pPr>
          </a:lstStyle>
          <a:p>
            <a:pPr lvl="0"/>
            <a:r>
              <a:rPr lang="en-US" dirty="0">
                <a:solidFill>
                  <a:schemeClr val="accent5"/>
                </a:solidFill>
              </a:rPr>
              <a:t>Innovation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1783" y="237109"/>
            <a:ext cx="749683" cy="719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09754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PERFORMANC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 userDrawn="1"/>
        </p:nvSpPr>
        <p:spPr>
          <a:xfrm>
            <a:off x="356840" y="2753758"/>
            <a:ext cx="7872760" cy="923330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 lvl="0" indent="0">
              <a:lnSpc>
                <a:spcPts val="72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Arial" pitchFamily="34" charset="0"/>
              <a:buNone/>
              <a:tabLst/>
              <a:defRPr sz="7000" b="1" baseline="0">
                <a:solidFill>
                  <a:schemeClr val="bg1"/>
                </a:solidFill>
              </a:defRPr>
            </a:lvl1pPr>
            <a:lvl2pPr marL="271463" indent="0">
              <a:spcBef>
                <a:spcPts val="0"/>
              </a:spcBef>
              <a:spcAft>
                <a:spcPts val="600"/>
              </a:spcAft>
              <a:buFont typeface="Arial" pitchFamily="34" charset="0"/>
              <a:buNone/>
              <a:defRPr sz="2600" b="1">
                <a:solidFill>
                  <a:schemeClr val="bg1"/>
                </a:solidFill>
              </a:defRPr>
            </a:lvl2pPr>
            <a:lvl3pPr marL="533400" indent="0">
              <a:spcBef>
                <a:spcPts val="0"/>
              </a:spcBef>
              <a:spcAft>
                <a:spcPts val="600"/>
              </a:spcAft>
              <a:buFont typeface="Arial" pitchFamily="34" charset="0"/>
              <a:buNone/>
              <a:defRPr sz="2600" b="1">
                <a:solidFill>
                  <a:schemeClr val="bg1"/>
                </a:solidFill>
              </a:defRPr>
            </a:lvl3pPr>
            <a:lvl4pPr marL="815975" indent="0">
              <a:spcBef>
                <a:spcPts val="0"/>
              </a:spcBef>
              <a:spcAft>
                <a:spcPts val="600"/>
              </a:spcAft>
              <a:buFont typeface="Arial" pitchFamily="34" charset="0"/>
              <a:buNone/>
              <a:defRPr sz="2600" b="1">
                <a:solidFill>
                  <a:schemeClr val="bg1"/>
                </a:solidFill>
              </a:defRPr>
            </a:lvl4pPr>
            <a:lvl5pPr marL="1104900" indent="0">
              <a:spcBef>
                <a:spcPts val="0"/>
              </a:spcBef>
              <a:spcAft>
                <a:spcPts val="600"/>
              </a:spcAft>
              <a:buFont typeface="Arial" pitchFamily="34" charset="0"/>
              <a:buNone/>
              <a:defRPr sz="2600" b="1">
                <a:solidFill>
                  <a:schemeClr val="bg1"/>
                </a:solidFill>
              </a:defRPr>
            </a:lvl5pPr>
            <a:lvl6pPr marL="1620000" indent="-270000"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–"/>
              <a:defRPr sz="1200"/>
            </a:lvl6pPr>
            <a:lvl7pPr marL="1800000" indent="-270000"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–"/>
              <a:defRPr sz="1200"/>
            </a:lvl7pPr>
            <a:lvl8pPr marL="2070000" indent="-270000"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–"/>
              <a:defRPr sz="1200"/>
            </a:lvl8pPr>
            <a:lvl9pPr marL="2340000" indent="-270000"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–"/>
              <a:defRPr sz="1200"/>
            </a:lvl9pPr>
          </a:lstStyle>
          <a:p>
            <a:pPr marL="0" marR="0" lvl="0" indent="0" algn="l" defTabSz="914400" rtl="0" eaLnBrk="1" fontAlgn="auto" latinLnBrk="0" hangingPunct="1">
              <a:lnSpc>
                <a:spcPts val="72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Arial" pitchFamily="34" charset="0"/>
              <a:buNone/>
              <a:tabLst/>
              <a:defRPr/>
            </a:pPr>
            <a:r>
              <a:rPr lang="en-US" dirty="0">
                <a:solidFill>
                  <a:schemeClr val="accent4"/>
                </a:solidFill>
              </a:rPr>
              <a:t>Pe</a:t>
            </a:r>
            <a:r>
              <a:rPr lang="en-US" spc="500" baseline="0" dirty="0">
                <a:solidFill>
                  <a:schemeClr val="accent4"/>
                </a:solidFill>
              </a:rPr>
              <a:t>r</a:t>
            </a:r>
            <a:r>
              <a:rPr lang="en-US" dirty="0">
                <a:solidFill>
                  <a:schemeClr val="accent4"/>
                </a:solidFill>
              </a:rPr>
              <a:t>formance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1783" y="237109"/>
            <a:ext cx="749683" cy="719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566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296520" y="2402365"/>
            <a:ext cx="5042395" cy="666849"/>
          </a:xfrm>
          <a:prstGeom prst="rect">
            <a:avLst/>
          </a:prstGeom>
        </p:spPr>
        <p:txBody>
          <a:bodyPr anchor="b" anchorCtr="0"/>
          <a:lstStyle>
            <a:lvl1pPr>
              <a:lnSpc>
                <a:spcPts val="2600"/>
              </a:lnSpc>
              <a:defRPr sz="26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heading style</a:t>
            </a:r>
            <a:endParaRPr lang="en-GB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96520" y="3427590"/>
            <a:ext cx="5042395" cy="338554"/>
          </a:xfrm>
          <a:prstGeom prst="rect">
            <a:avLst/>
          </a:prstGeom>
        </p:spPr>
        <p:txBody>
          <a:bodyPr wrap="square" lIns="0" anchor="t" anchorCtr="0">
            <a:spAutoFit/>
          </a:bodyPr>
          <a:lstStyle>
            <a:lvl1pPr marL="0" indent="0" algn="l">
              <a:spcAft>
                <a:spcPts val="0"/>
              </a:spcAft>
              <a:buNone/>
              <a:defRPr i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subheading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7038" y="237109"/>
            <a:ext cx="1464646" cy="722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22095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TRUS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 userDrawn="1"/>
        </p:nvSpPr>
        <p:spPr>
          <a:xfrm>
            <a:off x="356840" y="2753758"/>
            <a:ext cx="7872760" cy="923330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 lvl="0" indent="0">
              <a:lnSpc>
                <a:spcPts val="72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Arial" pitchFamily="34" charset="0"/>
              <a:buNone/>
              <a:tabLst/>
              <a:defRPr sz="7000" b="1" baseline="0">
                <a:solidFill>
                  <a:schemeClr val="bg1"/>
                </a:solidFill>
              </a:defRPr>
            </a:lvl1pPr>
            <a:lvl2pPr marL="271463" indent="0">
              <a:spcBef>
                <a:spcPts val="0"/>
              </a:spcBef>
              <a:spcAft>
                <a:spcPts val="600"/>
              </a:spcAft>
              <a:buFont typeface="Arial" pitchFamily="34" charset="0"/>
              <a:buNone/>
              <a:defRPr sz="2600" b="1">
                <a:solidFill>
                  <a:schemeClr val="bg1"/>
                </a:solidFill>
              </a:defRPr>
            </a:lvl2pPr>
            <a:lvl3pPr marL="533400" indent="0">
              <a:spcBef>
                <a:spcPts val="0"/>
              </a:spcBef>
              <a:spcAft>
                <a:spcPts val="600"/>
              </a:spcAft>
              <a:buFont typeface="Arial" pitchFamily="34" charset="0"/>
              <a:buNone/>
              <a:defRPr sz="2600" b="1">
                <a:solidFill>
                  <a:schemeClr val="bg1"/>
                </a:solidFill>
              </a:defRPr>
            </a:lvl3pPr>
            <a:lvl4pPr marL="815975" indent="0">
              <a:spcBef>
                <a:spcPts val="0"/>
              </a:spcBef>
              <a:spcAft>
                <a:spcPts val="600"/>
              </a:spcAft>
              <a:buFont typeface="Arial" pitchFamily="34" charset="0"/>
              <a:buNone/>
              <a:defRPr sz="2600" b="1">
                <a:solidFill>
                  <a:schemeClr val="bg1"/>
                </a:solidFill>
              </a:defRPr>
            </a:lvl4pPr>
            <a:lvl5pPr marL="1104900" indent="0">
              <a:spcBef>
                <a:spcPts val="0"/>
              </a:spcBef>
              <a:spcAft>
                <a:spcPts val="600"/>
              </a:spcAft>
              <a:buFont typeface="Arial" pitchFamily="34" charset="0"/>
              <a:buNone/>
              <a:defRPr sz="2600" b="1">
                <a:solidFill>
                  <a:schemeClr val="bg1"/>
                </a:solidFill>
              </a:defRPr>
            </a:lvl5pPr>
            <a:lvl6pPr marL="1620000" indent="-270000"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–"/>
              <a:defRPr sz="1200"/>
            </a:lvl6pPr>
            <a:lvl7pPr marL="1800000" indent="-270000"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–"/>
              <a:defRPr sz="1200"/>
            </a:lvl7pPr>
            <a:lvl8pPr marL="2070000" indent="-270000"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–"/>
              <a:defRPr sz="1200"/>
            </a:lvl8pPr>
            <a:lvl9pPr marL="2340000" indent="-270000"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–"/>
              <a:defRPr sz="1200"/>
            </a:lvl9pPr>
          </a:lstStyle>
          <a:p>
            <a:pPr lvl="0"/>
            <a:r>
              <a:rPr lang="en-US" dirty="0">
                <a:solidFill>
                  <a:schemeClr val="accent3"/>
                </a:solidFill>
              </a:rPr>
              <a:t>Trust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1783" y="237109"/>
            <a:ext cx="749683" cy="719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97747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579686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26C973E-78B7-4F95-8EB1-909E5315FBC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1690739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65131" y="221107"/>
            <a:ext cx="7577139" cy="2539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2"/>
          </p:nvPr>
        </p:nvSpPr>
        <p:spPr>
          <a:xfrm>
            <a:off x="365125" y="897117"/>
            <a:ext cx="8423275" cy="3493912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  <a:lvl2pPr>
              <a:defRPr>
                <a:solidFill>
                  <a:schemeClr val="accent2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65124" y="519415"/>
            <a:ext cx="7597776" cy="176213"/>
          </a:xfrm>
        </p:spPr>
        <p:txBody>
          <a:bodyPr anchor="t" anchorCtr="0"/>
          <a:lstStyle>
            <a:lvl1pPr marL="0" indent="0">
              <a:spcAft>
                <a:spcPts val="0"/>
              </a:spcAft>
              <a:buNone/>
              <a:defRPr sz="1200" i="1">
                <a:latin typeface="Georgia" panose="02040502050405020303" pitchFamily="18" charset="0"/>
              </a:defRPr>
            </a:lvl1pPr>
            <a:lvl2pPr marL="203597" indent="0">
              <a:buNone/>
              <a:defRPr/>
            </a:lvl2pPr>
            <a:lvl3pPr marL="400050" indent="0">
              <a:buNone/>
              <a:defRPr/>
            </a:lvl3pPr>
            <a:lvl4pPr marL="611981" indent="0">
              <a:buNone/>
              <a:defRPr/>
            </a:lvl4pPr>
            <a:lvl5pPr marL="828675" indent="0">
              <a:buNone/>
              <a:defRPr/>
            </a:lvl5pPr>
          </a:lstStyle>
          <a:p>
            <a:pPr lvl="0"/>
            <a:r>
              <a:rPr lang="en-US" dirty="0"/>
              <a:t>Subtitle here if required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369568" y="4543574"/>
            <a:ext cx="8445820" cy="92333"/>
          </a:xfrm>
        </p:spPr>
        <p:txBody>
          <a:bodyPr wrap="square" anchor="b" anchorCtr="0">
            <a:spAutoFit/>
          </a:bodyPr>
          <a:lstStyle>
            <a:lvl1pPr marL="0" indent="0">
              <a:buNone/>
              <a:defRPr sz="600" baseline="0"/>
            </a:lvl1pPr>
            <a:lvl2pPr marL="201122" indent="0">
              <a:buNone/>
              <a:defRPr sz="600"/>
            </a:lvl2pPr>
            <a:lvl3pPr marL="405000" indent="0">
              <a:buNone/>
              <a:defRPr sz="600"/>
            </a:lvl3pPr>
            <a:lvl4pPr marL="608316" indent="0">
              <a:buNone/>
              <a:defRPr sz="600"/>
            </a:lvl4pPr>
            <a:lvl5pPr marL="810000" indent="0">
              <a:buNone/>
              <a:defRPr sz="600"/>
            </a:lvl5pPr>
          </a:lstStyle>
          <a:p>
            <a:pPr lvl="0"/>
            <a:r>
              <a:rPr lang="en-US" dirty="0"/>
              <a:t>Insert Source text here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9"/>
          </p:nvPr>
        </p:nvSpPr>
        <p:spPr>
          <a:xfrm>
            <a:off x="2985248" y="4827994"/>
            <a:ext cx="3164730" cy="273844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Insert your date / confidentiality text here</a:t>
            </a:r>
            <a:endParaRPr lang="en-GB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20"/>
          </p:nvPr>
        </p:nvSpPr>
        <p:spPr>
          <a:xfrm>
            <a:off x="374651" y="4827994"/>
            <a:ext cx="2549525" cy="273844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Presentation title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8086835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Sub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65131" y="221107"/>
            <a:ext cx="7577139" cy="2539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9"/>
          </p:nvPr>
        </p:nvSpPr>
        <p:spPr>
          <a:xfrm>
            <a:off x="365131" y="1150144"/>
            <a:ext cx="8418513" cy="32432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365131" y="888594"/>
            <a:ext cx="8418513" cy="184666"/>
          </a:xfrm>
        </p:spPr>
        <p:txBody>
          <a:bodyPr anchor="t" anchorCtr="0">
            <a:spAutoFit/>
          </a:bodyPr>
          <a:lstStyle>
            <a:lvl1pPr marL="0" indent="0">
              <a:spcAft>
                <a:spcPts val="0"/>
              </a:spcAft>
              <a:buNone/>
              <a:defRPr sz="1200" b="1">
                <a:solidFill>
                  <a:schemeClr val="accent1"/>
                </a:solidFill>
              </a:defRPr>
            </a:lvl1pPr>
            <a:lvl2pPr marL="203597" indent="0">
              <a:buNone/>
              <a:defRPr/>
            </a:lvl2pPr>
            <a:lvl3pPr marL="400050" indent="0">
              <a:buNone/>
              <a:defRPr/>
            </a:lvl3pPr>
            <a:lvl4pPr marL="611981" indent="0">
              <a:buNone/>
              <a:defRPr/>
            </a:lvl4pPr>
            <a:lvl5pPr marL="828675" indent="0">
              <a:buNone/>
              <a:defRPr/>
            </a:lvl5pPr>
          </a:lstStyle>
          <a:p>
            <a:pPr lvl="0"/>
            <a:r>
              <a:rPr lang="en-US" dirty="0"/>
              <a:t>Subheading here if required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65124" y="519415"/>
            <a:ext cx="7597776" cy="176213"/>
          </a:xfrm>
        </p:spPr>
        <p:txBody>
          <a:bodyPr vert="horz" lIns="0" tIns="0" rIns="0" bIns="0" rtlCol="0" anchor="t" anchorCtr="0">
            <a:noAutofit/>
          </a:bodyPr>
          <a:lstStyle>
            <a:lvl1pPr marL="202500" indent="-202500">
              <a:buNone/>
              <a:defRPr lang="en-US" i="1" dirty="0" smtClean="0">
                <a:latin typeface="Georgia" panose="02040502050405020303" pitchFamily="18" charset="0"/>
              </a:defRPr>
            </a:lvl1pPr>
          </a:lstStyle>
          <a:p>
            <a:pPr marL="0" lvl="0" indent="0">
              <a:spcAft>
                <a:spcPts val="0"/>
              </a:spcAft>
            </a:pPr>
            <a:r>
              <a:rPr lang="en-US" dirty="0"/>
              <a:t>Subtitle here if required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369568" y="4543574"/>
            <a:ext cx="8445820" cy="92333"/>
          </a:xfrm>
        </p:spPr>
        <p:txBody>
          <a:bodyPr wrap="square" anchor="b" anchorCtr="0">
            <a:spAutoFit/>
          </a:bodyPr>
          <a:lstStyle>
            <a:lvl1pPr marL="0" indent="0">
              <a:buNone/>
              <a:defRPr sz="600" baseline="0"/>
            </a:lvl1pPr>
            <a:lvl2pPr marL="201122" indent="0">
              <a:buNone/>
              <a:defRPr sz="600"/>
            </a:lvl2pPr>
            <a:lvl3pPr marL="405000" indent="0">
              <a:buNone/>
              <a:defRPr sz="600"/>
            </a:lvl3pPr>
            <a:lvl4pPr marL="608316" indent="0">
              <a:buNone/>
              <a:defRPr sz="600"/>
            </a:lvl4pPr>
            <a:lvl5pPr marL="810000" indent="0">
              <a:buNone/>
              <a:defRPr sz="600"/>
            </a:lvl5pPr>
          </a:lstStyle>
          <a:p>
            <a:pPr lvl="0"/>
            <a:r>
              <a:rPr lang="en-US" dirty="0"/>
              <a:t>Insert Source text here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0"/>
          </p:nvPr>
        </p:nvSpPr>
        <p:spPr>
          <a:xfrm>
            <a:off x="2985248" y="4827994"/>
            <a:ext cx="3164730" cy="273844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Insert your date / confidentiality text here</a:t>
            </a:r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21"/>
          </p:nvPr>
        </p:nvSpPr>
        <p:spPr>
          <a:xfrm>
            <a:off x="374651" y="4827994"/>
            <a:ext cx="2549525" cy="273844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Presentation title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5200482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65131" y="221107"/>
            <a:ext cx="7577139" cy="253916"/>
          </a:xfrm>
        </p:spPr>
        <p:txBody>
          <a:bodyPr/>
          <a:lstStyle>
            <a:lvl1pPr>
              <a:defRPr>
                <a:solidFill>
                  <a:srgbClr val="FF5050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7"/>
          </p:nvPr>
        </p:nvSpPr>
        <p:spPr>
          <a:xfrm>
            <a:off x="365125" y="888207"/>
            <a:ext cx="8423275" cy="350520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65124" y="519415"/>
            <a:ext cx="7597776" cy="176213"/>
          </a:xfrm>
        </p:spPr>
        <p:txBody>
          <a:bodyPr vert="horz" lIns="0" tIns="0" rIns="0" bIns="0" rtlCol="0" anchor="t" anchorCtr="0">
            <a:noAutofit/>
          </a:bodyPr>
          <a:lstStyle>
            <a:lvl1pPr marL="202500" indent="-202500">
              <a:buNone/>
              <a:defRPr lang="en-US" i="1" dirty="0" smtClean="0">
                <a:latin typeface="Georgia" panose="02040502050405020303" pitchFamily="18" charset="0"/>
              </a:defRPr>
            </a:lvl1pPr>
          </a:lstStyle>
          <a:p>
            <a:pPr marL="0" lvl="0" indent="0">
              <a:spcAft>
                <a:spcPts val="0"/>
              </a:spcAft>
            </a:pPr>
            <a:r>
              <a:rPr lang="en-US" dirty="0"/>
              <a:t>Subtitle here if required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0986339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365131" y="221107"/>
            <a:ext cx="7577139" cy="2539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7"/>
          </p:nvPr>
        </p:nvSpPr>
        <p:spPr>
          <a:xfrm>
            <a:off x="365131" y="888207"/>
            <a:ext cx="3986213" cy="3505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4797217" y="888207"/>
            <a:ext cx="4000709" cy="3505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65124" y="519415"/>
            <a:ext cx="7597776" cy="176213"/>
          </a:xfrm>
        </p:spPr>
        <p:txBody>
          <a:bodyPr vert="horz" lIns="0" tIns="0" rIns="0" bIns="0" rtlCol="0" anchor="t" anchorCtr="0">
            <a:noAutofit/>
          </a:bodyPr>
          <a:lstStyle>
            <a:lvl1pPr marL="202500" indent="-202500">
              <a:buNone/>
              <a:defRPr lang="en-US" i="1" dirty="0" smtClean="0">
                <a:latin typeface="Georgia" panose="02040502050405020303" pitchFamily="18" charset="0"/>
              </a:defRPr>
            </a:lvl1pPr>
          </a:lstStyle>
          <a:p>
            <a:pPr marL="0" lvl="0" indent="0">
              <a:spcAft>
                <a:spcPts val="0"/>
              </a:spcAft>
            </a:pPr>
            <a:r>
              <a:rPr lang="en-US" dirty="0"/>
              <a:t>Subtitle here if required</a:t>
            </a:r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365125" y="4543574"/>
            <a:ext cx="3960000" cy="92333"/>
          </a:xfrm>
        </p:spPr>
        <p:txBody>
          <a:bodyPr wrap="square" anchor="b" anchorCtr="0">
            <a:spAutoFit/>
          </a:bodyPr>
          <a:lstStyle>
            <a:lvl1pPr marL="0" indent="0">
              <a:buNone/>
              <a:defRPr sz="600" baseline="0"/>
            </a:lvl1pPr>
            <a:lvl2pPr marL="201122" indent="0">
              <a:buNone/>
              <a:defRPr sz="600"/>
            </a:lvl2pPr>
            <a:lvl3pPr marL="405000" indent="0">
              <a:buNone/>
              <a:defRPr sz="600"/>
            </a:lvl3pPr>
            <a:lvl4pPr marL="608316" indent="0">
              <a:buNone/>
              <a:defRPr sz="600"/>
            </a:lvl4pPr>
            <a:lvl5pPr marL="810000" indent="0">
              <a:buNone/>
              <a:defRPr sz="600"/>
            </a:lvl5pPr>
          </a:lstStyle>
          <a:p>
            <a:pPr lvl="0"/>
            <a:r>
              <a:rPr lang="en-US" dirty="0"/>
              <a:t>Insert Source text here</a:t>
            </a:r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4802189" y="4543574"/>
            <a:ext cx="3960000" cy="92333"/>
          </a:xfrm>
        </p:spPr>
        <p:txBody>
          <a:bodyPr wrap="square" anchor="b" anchorCtr="0">
            <a:spAutoFit/>
          </a:bodyPr>
          <a:lstStyle>
            <a:lvl1pPr marL="0" indent="0">
              <a:buNone/>
              <a:defRPr sz="600" baseline="0"/>
            </a:lvl1pPr>
            <a:lvl2pPr marL="201122" indent="0">
              <a:buNone/>
              <a:defRPr sz="600"/>
            </a:lvl2pPr>
            <a:lvl3pPr marL="405000" indent="0">
              <a:buNone/>
              <a:defRPr sz="600"/>
            </a:lvl3pPr>
            <a:lvl4pPr marL="608316" indent="0">
              <a:buNone/>
              <a:defRPr sz="600"/>
            </a:lvl4pPr>
            <a:lvl5pPr marL="810000" indent="0">
              <a:buNone/>
              <a:defRPr sz="600"/>
            </a:lvl5pPr>
          </a:lstStyle>
          <a:p>
            <a:pPr lvl="0"/>
            <a:r>
              <a:rPr lang="en-US" dirty="0"/>
              <a:t>Insert Source text here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4"/>
          </p:nvPr>
        </p:nvSpPr>
        <p:spPr>
          <a:xfrm>
            <a:off x="2985248" y="4827994"/>
            <a:ext cx="3164730" cy="273844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Insert your date / confidentiality text here</a:t>
            </a:r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25"/>
          </p:nvPr>
        </p:nvSpPr>
        <p:spPr>
          <a:xfrm>
            <a:off x="374651" y="4827994"/>
            <a:ext cx="2549525" cy="273844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Presentation title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7021253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365131" y="221107"/>
            <a:ext cx="7577139" cy="2539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8" name="Text Placeholder 2"/>
          <p:cNvSpPr>
            <a:spLocks noGrp="1"/>
          </p:cNvSpPr>
          <p:nvPr>
            <p:ph type="body" idx="19"/>
          </p:nvPr>
        </p:nvSpPr>
        <p:spPr>
          <a:xfrm>
            <a:off x="365131" y="889413"/>
            <a:ext cx="4011975" cy="184666"/>
          </a:xfrm>
        </p:spPr>
        <p:txBody>
          <a:bodyPr anchor="t" anchorCtr="0">
            <a:spAutoFit/>
          </a:bodyPr>
          <a:lstStyle>
            <a:lvl1pPr marL="0" indent="0">
              <a:buNone/>
              <a:defRPr sz="1200" b="1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Content Placeholder 3"/>
          <p:cNvSpPr>
            <a:spLocks noGrp="1"/>
          </p:cNvSpPr>
          <p:nvPr>
            <p:ph sz="half" idx="20"/>
          </p:nvPr>
        </p:nvSpPr>
        <p:spPr>
          <a:xfrm>
            <a:off x="365127" y="1143001"/>
            <a:ext cx="3992925" cy="3349229"/>
          </a:xfrm>
        </p:spPr>
        <p:txBody>
          <a:bodyPr/>
          <a:lstStyle>
            <a:lvl1pPr>
              <a:defRPr sz="1200"/>
            </a:lvl1pPr>
            <a:lvl2pPr marL="403622" indent="-200025">
              <a:buFont typeface="Arial" pitchFamily="34" charset="0"/>
              <a:buChar char="–"/>
              <a:defRPr sz="105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21"/>
          </p:nvPr>
        </p:nvSpPr>
        <p:spPr>
          <a:xfrm>
            <a:off x="4783172" y="889413"/>
            <a:ext cx="4011975" cy="184666"/>
          </a:xfrm>
        </p:spPr>
        <p:txBody>
          <a:bodyPr anchor="t" anchorCtr="0">
            <a:spAutoFit/>
          </a:bodyPr>
          <a:lstStyle>
            <a:lvl1pPr marL="0" indent="0">
              <a:buNone/>
              <a:defRPr sz="1200" b="1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Content Placeholder 3"/>
          <p:cNvSpPr>
            <a:spLocks noGrp="1"/>
          </p:cNvSpPr>
          <p:nvPr>
            <p:ph sz="half" idx="22"/>
          </p:nvPr>
        </p:nvSpPr>
        <p:spPr>
          <a:xfrm>
            <a:off x="4783165" y="1143001"/>
            <a:ext cx="4014970" cy="3349229"/>
          </a:xfrm>
        </p:spPr>
        <p:txBody>
          <a:bodyPr/>
          <a:lstStyle>
            <a:lvl1pPr>
              <a:defRPr sz="1200"/>
            </a:lvl1pPr>
            <a:lvl2pPr marL="403622" indent="-200025">
              <a:buFont typeface="Arial" pitchFamily="34" charset="0"/>
              <a:buChar char="–"/>
              <a:defRPr sz="105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65124" y="519415"/>
            <a:ext cx="7597776" cy="176213"/>
          </a:xfrm>
        </p:spPr>
        <p:txBody>
          <a:bodyPr vert="horz" lIns="0" tIns="0" rIns="0" bIns="0" rtlCol="0" anchor="t" anchorCtr="0">
            <a:noAutofit/>
          </a:bodyPr>
          <a:lstStyle>
            <a:lvl1pPr marL="202500" indent="-202500">
              <a:buNone/>
              <a:defRPr lang="en-US" i="1" dirty="0" smtClean="0">
                <a:latin typeface="Georgia" panose="02040502050405020303" pitchFamily="18" charset="0"/>
              </a:defRPr>
            </a:lvl1pPr>
          </a:lstStyle>
          <a:p>
            <a:pPr marL="0" lvl="0" indent="0">
              <a:spcAft>
                <a:spcPts val="0"/>
              </a:spcAft>
            </a:pPr>
            <a:r>
              <a:rPr lang="en-US" dirty="0"/>
              <a:t>Subtitle here if required</a:t>
            </a:r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26" hasCustomPrompt="1"/>
          </p:nvPr>
        </p:nvSpPr>
        <p:spPr>
          <a:xfrm>
            <a:off x="365125" y="4543574"/>
            <a:ext cx="3960000" cy="92333"/>
          </a:xfrm>
        </p:spPr>
        <p:txBody>
          <a:bodyPr wrap="square" anchor="b" anchorCtr="0">
            <a:spAutoFit/>
          </a:bodyPr>
          <a:lstStyle>
            <a:lvl1pPr marL="0" indent="0">
              <a:buNone/>
              <a:defRPr sz="600" baseline="0"/>
            </a:lvl1pPr>
            <a:lvl2pPr marL="201122" indent="0">
              <a:buNone/>
              <a:defRPr sz="600"/>
            </a:lvl2pPr>
            <a:lvl3pPr marL="405000" indent="0">
              <a:buNone/>
              <a:defRPr sz="600"/>
            </a:lvl3pPr>
            <a:lvl4pPr marL="608316" indent="0">
              <a:buNone/>
              <a:defRPr sz="600"/>
            </a:lvl4pPr>
            <a:lvl5pPr marL="810000" indent="0">
              <a:buNone/>
              <a:defRPr sz="600"/>
            </a:lvl5pPr>
          </a:lstStyle>
          <a:p>
            <a:pPr lvl="0"/>
            <a:r>
              <a:rPr lang="en-US" dirty="0"/>
              <a:t>Insert Source text here</a:t>
            </a:r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27" hasCustomPrompt="1"/>
          </p:nvPr>
        </p:nvSpPr>
        <p:spPr>
          <a:xfrm>
            <a:off x="4802189" y="4543574"/>
            <a:ext cx="3960000" cy="92333"/>
          </a:xfrm>
        </p:spPr>
        <p:txBody>
          <a:bodyPr wrap="square" anchor="b" anchorCtr="0">
            <a:spAutoFit/>
          </a:bodyPr>
          <a:lstStyle>
            <a:lvl1pPr marL="0" indent="0">
              <a:buNone/>
              <a:defRPr sz="600" baseline="0"/>
            </a:lvl1pPr>
            <a:lvl2pPr marL="201122" indent="0">
              <a:buNone/>
              <a:defRPr sz="600"/>
            </a:lvl2pPr>
            <a:lvl3pPr marL="405000" indent="0">
              <a:buNone/>
              <a:defRPr sz="600"/>
            </a:lvl3pPr>
            <a:lvl4pPr marL="608316" indent="0">
              <a:buNone/>
              <a:defRPr sz="600"/>
            </a:lvl4pPr>
            <a:lvl5pPr marL="810000" indent="0">
              <a:buNone/>
              <a:defRPr sz="600"/>
            </a:lvl5pPr>
          </a:lstStyle>
          <a:p>
            <a:pPr lvl="0"/>
            <a:r>
              <a:rPr lang="en-US" dirty="0"/>
              <a:t>Insert Source text here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8"/>
          </p:nvPr>
        </p:nvSpPr>
        <p:spPr>
          <a:xfrm>
            <a:off x="2985248" y="4827994"/>
            <a:ext cx="3164730" cy="273844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Insert your date / confidentiality text here</a:t>
            </a:r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29"/>
          </p:nvPr>
        </p:nvSpPr>
        <p:spPr>
          <a:xfrm>
            <a:off x="374651" y="4827994"/>
            <a:ext cx="2549525" cy="273844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Presentation title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5560894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tandard (4x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edia Placeholder 5"/>
          <p:cNvSpPr>
            <a:spLocks noGrp="1" noChangeAspect="1"/>
          </p:cNvSpPr>
          <p:nvPr>
            <p:ph type="media" sz="quarter" idx="12" hasCustomPrompt="1"/>
          </p:nvPr>
        </p:nvSpPr>
        <p:spPr>
          <a:xfrm>
            <a:off x="1260001" y="892969"/>
            <a:ext cx="6623998" cy="3726000"/>
          </a:xfrm>
        </p:spPr>
        <p:txBody>
          <a:bodyPr lIns="108000" tIns="108000"/>
          <a:lstStyle>
            <a:lvl1pPr marL="0" indent="0">
              <a:buNone/>
              <a:defRPr baseline="0">
                <a:solidFill>
                  <a:schemeClr val="accent2"/>
                </a:solidFill>
              </a:defRPr>
            </a:lvl1pPr>
          </a:lstStyle>
          <a:p>
            <a:r>
              <a:rPr lang="en-GB" dirty="0"/>
              <a:t>Click on the film icon to insert your Standard (4x3 video)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65124" y="519415"/>
            <a:ext cx="7597776" cy="176213"/>
          </a:xfrm>
        </p:spPr>
        <p:txBody>
          <a:bodyPr vert="horz" lIns="0" tIns="0" rIns="0" bIns="0" rtlCol="0" anchor="t" anchorCtr="0">
            <a:noAutofit/>
          </a:bodyPr>
          <a:lstStyle>
            <a:lvl1pPr marL="202500" indent="-202500">
              <a:buNone/>
              <a:defRPr lang="en-US" i="1" dirty="0" smtClean="0">
                <a:latin typeface="Georgia" panose="02040502050405020303" pitchFamily="18" charset="0"/>
              </a:defRPr>
            </a:lvl1pPr>
          </a:lstStyle>
          <a:p>
            <a:pPr marL="0" lvl="0" indent="0">
              <a:spcAft>
                <a:spcPts val="0"/>
              </a:spcAft>
            </a:pPr>
            <a:r>
              <a:rPr lang="en-US" dirty="0"/>
              <a:t>Subtitle here if required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5"/>
          </p:nvPr>
        </p:nvSpPr>
        <p:spPr>
          <a:xfrm>
            <a:off x="2985248" y="4827994"/>
            <a:ext cx="3164730" cy="273844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Insert your date / confidentiality text here</a:t>
            </a:r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6"/>
          </p:nvPr>
        </p:nvSpPr>
        <p:spPr>
          <a:xfrm>
            <a:off x="374651" y="4827994"/>
            <a:ext cx="2549525" cy="273844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Presentation title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753663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Widescreen (16 x 9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edia Placeholder 5"/>
          <p:cNvSpPr>
            <a:spLocks noGrp="1"/>
          </p:cNvSpPr>
          <p:nvPr>
            <p:ph type="media" sz="quarter" idx="12" hasCustomPrompt="1"/>
          </p:nvPr>
        </p:nvSpPr>
        <p:spPr>
          <a:xfrm>
            <a:off x="368307" y="1035844"/>
            <a:ext cx="8416925" cy="3550500"/>
          </a:xfrm>
        </p:spPr>
        <p:txBody>
          <a:bodyPr lIns="108000" tIns="108000"/>
          <a:lstStyle>
            <a:lvl1pPr marL="0" indent="0">
              <a:buNone/>
              <a:defRPr baseline="0">
                <a:solidFill>
                  <a:schemeClr val="accent2"/>
                </a:solidFill>
              </a:defRPr>
            </a:lvl1pPr>
          </a:lstStyle>
          <a:p>
            <a:r>
              <a:rPr lang="en-GB" dirty="0"/>
              <a:t>Click on the film icon to insert your widescreen (16x9) video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65124" y="519415"/>
            <a:ext cx="7597776" cy="176213"/>
          </a:xfrm>
        </p:spPr>
        <p:txBody>
          <a:bodyPr vert="horz" lIns="0" tIns="0" rIns="0" bIns="0" rtlCol="0" anchor="t" anchorCtr="0">
            <a:noAutofit/>
          </a:bodyPr>
          <a:lstStyle>
            <a:lvl1pPr marL="202500" indent="-202500">
              <a:buNone/>
              <a:defRPr lang="en-US" i="1" dirty="0" smtClean="0">
                <a:latin typeface="Georgia" panose="02040502050405020303" pitchFamily="18" charset="0"/>
              </a:defRPr>
            </a:lvl1pPr>
          </a:lstStyle>
          <a:p>
            <a:pPr marL="0" lvl="0" indent="0">
              <a:spcAft>
                <a:spcPts val="0"/>
              </a:spcAft>
            </a:pPr>
            <a:r>
              <a:rPr lang="en-US" dirty="0"/>
              <a:t>Subtitle here if required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5"/>
          </p:nvPr>
        </p:nvSpPr>
        <p:spPr>
          <a:xfrm>
            <a:off x="2985248" y="4827994"/>
            <a:ext cx="3164730" cy="273844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Insert your date / confidentiality text here</a:t>
            </a:r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6"/>
          </p:nvPr>
        </p:nvSpPr>
        <p:spPr>
          <a:xfrm>
            <a:off x="374651" y="4827994"/>
            <a:ext cx="2549525" cy="273844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Presentation title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86935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Text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/>
          <p:cNvSpPr>
            <a:spLocks noGrp="1"/>
          </p:cNvSpPr>
          <p:nvPr>
            <p:ph type="ctrTitle" hasCustomPrompt="1"/>
          </p:nvPr>
        </p:nvSpPr>
        <p:spPr>
          <a:xfrm>
            <a:off x="296521" y="1109709"/>
            <a:ext cx="5042394" cy="666849"/>
          </a:xfrm>
          <a:prstGeom prst="rect">
            <a:avLst/>
          </a:prstGeom>
        </p:spPr>
        <p:txBody>
          <a:bodyPr anchor="b" anchorCtr="0"/>
          <a:lstStyle>
            <a:lvl1pPr>
              <a:lnSpc>
                <a:spcPts val="2600"/>
              </a:lnSpc>
              <a:defRPr sz="26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heading style</a:t>
            </a:r>
            <a:endParaRPr lang="en-GB" dirty="0"/>
          </a:p>
        </p:txBody>
      </p:sp>
      <p:sp>
        <p:nvSpPr>
          <p:cNvPr id="2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96520" y="2134932"/>
            <a:ext cx="5009911" cy="338554"/>
          </a:xfrm>
          <a:prstGeom prst="rect">
            <a:avLst/>
          </a:prstGeom>
        </p:spPr>
        <p:txBody>
          <a:bodyPr wrap="square" lIns="0" anchor="t" anchorCtr="0">
            <a:spAutoFit/>
          </a:bodyPr>
          <a:lstStyle>
            <a:lvl1pPr marL="0" indent="0" algn="l">
              <a:spcAft>
                <a:spcPts val="0"/>
              </a:spcAft>
              <a:buNone/>
              <a:defRPr i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subheading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7038" y="237109"/>
            <a:ext cx="1464646" cy="722376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31" y="221107"/>
            <a:ext cx="7577139" cy="2539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365131" y="885825"/>
            <a:ext cx="3986213" cy="35075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4" hasCustomPrompt="1"/>
          </p:nvPr>
        </p:nvSpPr>
        <p:spPr>
          <a:xfrm>
            <a:off x="4801131" y="885825"/>
            <a:ext cx="3984094" cy="3507581"/>
          </a:xfrm>
        </p:spPr>
        <p:txBody>
          <a:bodyPr lIns="0" tIns="0"/>
          <a:lstStyle>
            <a:lvl1pPr marL="0" indent="0">
              <a:buNone/>
              <a:defRPr sz="825" baseline="0"/>
            </a:lvl1pPr>
          </a:lstStyle>
          <a:p>
            <a:r>
              <a:rPr lang="en-GB" dirty="0"/>
              <a:t>Click on the picture icon to insert your picture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365124" y="519415"/>
            <a:ext cx="7597776" cy="176213"/>
          </a:xfrm>
        </p:spPr>
        <p:txBody>
          <a:bodyPr vert="horz" lIns="0" tIns="0" rIns="0" bIns="0" rtlCol="0" anchor="t" anchorCtr="0">
            <a:noAutofit/>
          </a:bodyPr>
          <a:lstStyle>
            <a:lvl1pPr marL="202500" indent="-202500">
              <a:buNone/>
              <a:defRPr lang="en-US" i="1" dirty="0" smtClean="0">
                <a:latin typeface="Georgia" panose="02040502050405020303" pitchFamily="18" charset="0"/>
              </a:defRPr>
            </a:lvl1pPr>
          </a:lstStyle>
          <a:p>
            <a:pPr marL="0" lvl="0" indent="0">
              <a:spcAft>
                <a:spcPts val="0"/>
              </a:spcAft>
            </a:pPr>
            <a:r>
              <a:rPr lang="en-US" dirty="0"/>
              <a:t>Subtitle here if required</a:t>
            </a:r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26" hasCustomPrompt="1"/>
          </p:nvPr>
        </p:nvSpPr>
        <p:spPr>
          <a:xfrm>
            <a:off x="4801131" y="4413260"/>
            <a:ext cx="3984094" cy="226219"/>
          </a:xfrm>
        </p:spPr>
        <p:txBody>
          <a:bodyPr lIns="0" tIns="0" rIns="0" bIns="0"/>
          <a:lstStyle>
            <a:lvl1pPr marL="0" indent="0">
              <a:buNone/>
              <a:defRPr sz="600">
                <a:solidFill>
                  <a:schemeClr val="accent1"/>
                </a:solidFill>
              </a:defRPr>
            </a:lvl1pPr>
            <a:lvl2pPr marL="201122" indent="0">
              <a:buNone/>
              <a:defRPr sz="600">
                <a:solidFill>
                  <a:schemeClr val="bg2"/>
                </a:solidFill>
              </a:defRPr>
            </a:lvl2pPr>
            <a:lvl3pPr marL="405000" indent="0">
              <a:buNone/>
              <a:defRPr sz="600">
                <a:solidFill>
                  <a:schemeClr val="bg2"/>
                </a:solidFill>
              </a:defRPr>
            </a:lvl3pPr>
            <a:lvl4pPr marL="608316" indent="0">
              <a:buNone/>
              <a:defRPr sz="600">
                <a:solidFill>
                  <a:schemeClr val="bg2"/>
                </a:solidFill>
              </a:defRPr>
            </a:lvl4pPr>
            <a:lvl5pPr marL="810000" indent="0">
              <a:buNone/>
              <a:defRPr sz="6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Enter your image caption text here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27"/>
          </p:nvPr>
        </p:nvSpPr>
        <p:spPr>
          <a:xfrm>
            <a:off x="2985248" y="4827994"/>
            <a:ext cx="3164730" cy="273844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Insert your date / confidentiality text here</a:t>
            </a:r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8"/>
          </p:nvPr>
        </p:nvSpPr>
        <p:spPr>
          <a:xfrm>
            <a:off x="374651" y="4827994"/>
            <a:ext cx="2549525" cy="273844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Presentation title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9844268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31" y="221107"/>
            <a:ext cx="7577139" cy="2539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365131" y="885825"/>
            <a:ext cx="3986213" cy="35075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21" hasCustomPrompt="1"/>
          </p:nvPr>
        </p:nvSpPr>
        <p:spPr>
          <a:xfrm>
            <a:off x="365124" y="519415"/>
            <a:ext cx="7597776" cy="176213"/>
          </a:xfrm>
        </p:spPr>
        <p:txBody>
          <a:bodyPr vert="horz" lIns="0" tIns="0" rIns="0" bIns="0" rtlCol="0" anchor="t" anchorCtr="0">
            <a:noAutofit/>
          </a:bodyPr>
          <a:lstStyle>
            <a:lvl1pPr marL="202500" indent="-202500">
              <a:buNone/>
              <a:defRPr lang="en-US" i="1" dirty="0" smtClean="0">
                <a:latin typeface="Georgia" panose="02040502050405020303" pitchFamily="18" charset="0"/>
              </a:defRPr>
            </a:lvl1pPr>
          </a:lstStyle>
          <a:p>
            <a:pPr marL="0" lvl="0" indent="0">
              <a:spcAft>
                <a:spcPts val="0"/>
              </a:spcAft>
            </a:pPr>
            <a:r>
              <a:rPr lang="en-US" dirty="0"/>
              <a:t>Subtitle here if required</a:t>
            </a:r>
          </a:p>
        </p:txBody>
      </p:sp>
      <p:sp>
        <p:nvSpPr>
          <p:cNvPr id="11" name="Picture Placeholder 8"/>
          <p:cNvSpPr>
            <a:spLocks noGrp="1"/>
          </p:cNvSpPr>
          <p:nvPr>
            <p:ph type="pic" sz="quarter" idx="23" hasCustomPrompt="1"/>
          </p:nvPr>
        </p:nvSpPr>
        <p:spPr>
          <a:xfrm>
            <a:off x="4801131" y="885438"/>
            <a:ext cx="3984094" cy="1533922"/>
          </a:xfrm>
        </p:spPr>
        <p:txBody>
          <a:bodyPr lIns="0" tIns="0"/>
          <a:lstStyle>
            <a:lvl1pPr marL="0" indent="0">
              <a:buNone/>
              <a:defRPr sz="825">
                <a:solidFill>
                  <a:schemeClr val="accent2"/>
                </a:solidFill>
              </a:defRPr>
            </a:lvl1pPr>
          </a:lstStyle>
          <a:p>
            <a:r>
              <a:rPr lang="en-GB" dirty="0"/>
              <a:t>Click on the picture icon to insert your picture</a:t>
            </a:r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4801131" y="2482856"/>
            <a:ext cx="3984094" cy="226219"/>
          </a:xfrm>
        </p:spPr>
        <p:txBody>
          <a:bodyPr lIns="0" tIns="0" rIns="0" bIns="0"/>
          <a:lstStyle>
            <a:lvl1pPr marL="0" indent="0">
              <a:buNone/>
              <a:defRPr sz="600">
                <a:solidFill>
                  <a:schemeClr val="accent1"/>
                </a:solidFill>
              </a:defRPr>
            </a:lvl1pPr>
            <a:lvl2pPr marL="201122" indent="0">
              <a:buNone/>
              <a:defRPr sz="600">
                <a:solidFill>
                  <a:schemeClr val="bg2"/>
                </a:solidFill>
              </a:defRPr>
            </a:lvl2pPr>
            <a:lvl3pPr marL="405000" indent="0">
              <a:buNone/>
              <a:defRPr sz="600">
                <a:solidFill>
                  <a:schemeClr val="bg2"/>
                </a:solidFill>
              </a:defRPr>
            </a:lvl3pPr>
            <a:lvl4pPr marL="608316" indent="0">
              <a:buNone/>
              <a:defRPr sz="600">
                <a:solidFill>
                  <a:schemeClr val="bg2"/>
                </a:solidFill>
              </a:defRPr>
            </a:lvl4pPr>
            <a:lvl5pPr marL="810000" indent="0">
              <a:buNone/>
              <a:defRPr sz="6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Enter your image caption text here</a:t>
            </a:r>
          </a:p>
        </p:txBody>
      </p:sp>
      <p:sp>
        <p:nvSpPr>
          <p:cNvPr id="15" name="Picture Placeholder 8"/>
          <p:cNvSpPr>
            <a:spLocks noGrp="1"/>
          </p:cNvSpPr>
          <p:nvPr>
            <p:ph type="pic" sz="quarter" idx="25" hasCustomPrompt="1"/>
          </p:nvPr>
        </p:nvSpPr>
        <p:spPr>
          <a:xfrm>
            <a:off x="4801131" y="2815838"/>
            <a:ext cx="3984094" cy="1533922"/>
          </a:xfrm>
        </p:spPr>
        <p:txBody>
          <a:bodyPr lIns="0" tIns="0"/>
          <a:lstStyle>
            <a:lvl1pPr marL="0" indent="0">
              <a:buNone/>
              <a:defRPr sz="825">
                <a:solidFill>
                  <a:schemeClr val="accent2"/>
                </a:solidFill>
              </a:defRPr>
            </a:lvl1pPr>
          </a:lstStyle>
          <a:p>
            <a:r>
              <a:rPr lang="en-GB" dirty="0"/>
              <a:t>Click on the picture icon to insert your picture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6" hasCustomPrompt="1"/>
          </p:nvPr>
        </p:nvSpPr>
        <p:spPr>
          <a:xfrm>
            <a:off x="4801131" y="4413260"/>
            <a:ext cx="3984094" cy="226219"/>
          </a:xfrm>
        </p:spPr>
        <p:txBody>
          <a:bodyPr lIns="0" tIns="0" rIns="0" bIns="0"/>
          <a:lstStyle>
            <a:lvl1pPr marL="0" indent="0">
              <a:buNone/>
              <a:defRPr sz="600">
                <a:solidFill>
                  <a:schemeClr val="accent1"/>
                </a:solidFill>
              </a:defRPr>
            </a:lvl1pPr>
            <a:lvl2pPr marL="201122" indent="0">
              <a:buNone/>
              <a:defRPr sz="600">
                <a:solidFill>
                  <a:schemeClr val="bg2"/>
                </a:solidFill>
              </a:defRPr>
            </a:lvl2pPr>
            <a:lvl3pPr marL="405000" indent="0">
              <a:buNone/>
              <a:defRPr sz="600">
                <a:solidFill>
                  <a:schemeClr val="bg2"/>
                </a:solidFill>
              </a:defRPr>
            </a:lvl3pPr>
            <a:lvl4pPr marL="608316" indent="0">
              <a:buNone/>
              <a:defRPr sz="600">
                <a:solidFill>
                  <a:schemeClr val="bg2"/>
                </a:solidFill>
              </a:defRPr>
            </a:lvl4pPr>
            <a:lvl5pPr marL="810000" indent="0">
              <a:buNone/>
              <a:defRPr sz="6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Enter your image caption text here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27"/>
          </p:nvPr>
        </p:nvSpPr>
        <p:spPr>
          <a:xfrm>
            <a:off x="2985248" y="4827994"/>
            <a:ext cx="3164730" cy="273844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Insert your date / confidentiality text here</a:t>
            </a:r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8"/>
          </p:nvPr>
        </p:nvSpPr>
        <p:spPr>
          <a:xfrm>
            <a:off x="374651" y="4827994"/>
            <a:ext cx="2549525" cy="273844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Presentation title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9770993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65131" y="221107"/>
            <a:ext cx="7577139" cy="2539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65124" y="519415"/>
            <a:ext cx="7597776" cy="176213"/>
          </a:xfrm>
        </p:spPr>
        <p:txBody>
          <a:bodyPr vert="horz" lIns="0" tIns="0" rIns="0" bIns="0" rtlCol="0" anchor="t" anchorCtr="0">
            <a:noAutofit/>
          </a:bodyPr>
          <a:lstStyle>
            <a:lvl1pPr marL="202500" indent="-202500">
              <a:buNone/>
              <a:defRPr lang="en-US" i="1" dirty="0" smtClean="0">
                <a:latin typeface="Georgia" panose="02040502050405020303" pitchFamily="18" charset="0"/>
              </a:defRPr>
            </a:lvl1pPr>
          </a:lstStyle>
          <a:p>
            <a:pPr marL="0" lvl="0" indent="0">
              <a:spcAft>
                <a:spcPts val="0"/>
              </a:spcAft>
            </a:pPr>
            <a:r>
              <a:rPr lang="en-US" dirty="0"/>
              <a:t>Subtitle here if required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5"/>
          </p:nvPr>
        </p:nvSpPr>
        <p:spPr>
          <a:xfrm>
            <a:off x="2985248" y="4827994"/>
            <a:ext cx="3164730" cy="273844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Insert your date / confidentiality text here</a:t>
            </a:r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6"/>
          </p:nvPr>
        </p:nvSpPr>
        <p:spPr>
          <a:xfrm>
            <a:off x="374651" y="4827994"/>
            <a:ext cx="2549525" cy="273844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Presentation title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130012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traight Connector 19"/>
          <p:cNvCxnSpPr/>
          <p:nvPr userDrawn="1"/>
        </p:nvCxnSpPr>
        <p:spPr>
          <a:xfrm>
            <a:off x="374651" y="4742467"/>
            <a:ext cx="8416225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2985248" y="4827994"/>
            <a:ext cx="3164730" cy="273844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Insert your date / confidentiality text here</a:t>
            </a:r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74651" y="4827994"/>
            <a:ext cx="2549525" cy="273844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Presentation title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928380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" y="325"/>
            <a:ext cx="9142858" cy="5142857"/>
          </a:xfrm>
          <a:prstGeom prst="rect">
            <a:avLst/>
          </a:prstGeom>
        </p:spPr>
      </p:pic>
      <p:sp>
        <p:nvSpPr>
          <p:cNvPr id="12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62409" y="3707615"/>
            <a:ext cx="2393433" cy="184666"/>
          </a:xfrm>
        </p:spPr>
        <p:txBody>
          <a:bodyPr anchor="b" anchorCtr="0">
            <a:spAutoFit/>
          </a:bodyPr>
          <a:lstStyle>
            <a:lvl1pPr marL="0" indent="0">
              <a:spcAft>
                <a:spcPts val="0"/>
              </a:spcAft>
              <a:buNone/>
              <a:defRPr i="1">
                <a:solidFill>
                  <a:schemeClr val="bg1"/>
                </a:solidFill>
                <a:latin typeface="Georgia" panose="02040502050405020303" pitchFamily="18" charset="0"/>
              </a:defRPr>
            </a:lvl1pPr>
            <a:lvl2pPr marL="203597" indent="0">
              <a:spcAft>
                <a:spcPts val="0"/>
              </a:spcAft>
              <a:buNone/>
              <a:defRPr>
                <a:solidFill>
                  <a:schemeClr val="bg1"/>
                </a:solidFill>
              </a:defRPr>
            </a:lvl2pPr>
            <a:lvl3pPr marL="400050" indent="0">
              <a:spcAft>
                <a:spcPts val="0"/>
              </a:spcAft>
              <a:buNone/>
              <a:defRPr>
                <a:solidFill>
                  <a:schemeClr val="bg1"/>
                </a:solidFill>
              </a:defRPr>
            </a:lvl3pPr>
            <a:lvl4pPr marL="611981" indent="0">
              <a:spcAft>
                <a:spcPts val="0"/>
              </a:spcAft>
              <a:buNone/>
              <a:defRPr>
                <a:solidFill>
                  <a:schemeClr val="bg1"/>
                </a:solidFill>
              </a:defRPr>
            </a:lvl4pPr>
            <a:lvl5pPr marL="828675" indent="0">
              <a:spcAft>
                <a:spcPts val="0"/>
              </a:spcAft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Supporting heading here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49702" y="3402324"/>
            <a:ext cx="6870542" cy="256480"/>
          </a:xfrm>
        </p:spPr>
        <p:txBody>
          <a:bodyPr wrap="square" anchor="b" anchorCtr="0">
            <a:spAutoFit/>
          </a:bodyPr>
          <a:lstStyle>
            <a:lvl1pPr marL="0" indent="0">
              <a:lnSpc>
                <a:spcPts val="1950"/>
              </a:lnSpc>
              <a:spcAft>
                <a:spcPts val="0"/>
              </a:spcAft>
              <a:buNone/>
              <a:defRPr sz="1950" b="1">
                <a:solidFill>
                  <a:schemeClr val="bg1"/>
                </a:solidFill>
              </a:defRPr>
            </a:lvl1pPr>
            <a:lvl2pPr marL="203597" indent="0">
              <a:buNone/>
              <a:defRPr sz="1950" b="1">
                <a:solidFill>
                  <a:schemeClr val="bg1"/>
                </a:solidFill>
              </a:defRPr>
            </a:lvl2pPr>
            <a:lvl3pPr marL="400050" indent="0">
              <a:buNone/>
              <a:defRPr sz="1950" b="1">
                <a:solidFill>
                  <a:schemeClr val="bg1"/>
                </a:solidFill>
              </a:defRPr>
            </a:lvl3pPr>
            <a:lvl4pPr marL="611981" indent="0">
              <a:buNone/>
              <a:defRPr sz="1950" b="1">
                <a:solidFill>
                  <a:schemeClr val="bg1"/>
                </a:solidFill>
              </a:defRPr>
            </a:lvl4pPr>
            <a:lvl5pPr marL="828675" indent="0">
              <a:buNone/>
              <a:defRPr sz="195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Section heading here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2645" y="268789"/>
            <a:ext cx="554400" cy="357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75067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tement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" y="325"/>
            <a:ext cx="9142858" cy="5142857"/>
          </a:xfrm>
          <a:prstGeom prst="rect">
            <a:avLst/>
          </a:prstGeom>
        </p:spPr>
      </p:pic>
      <p:sp>
        <p:nvSpPr>
          <p:cNvPr id="9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62402" y="1139827"/>
            <a:ext cx="6864352" cy="300083"/>
          </a:xfrm>
        </p:spPr>
        <p:txBody>
          <a:bodyPr>
            <a:spAutoFit/>
          </a:bodyPr>
          <a:lstStyle>
            <a:lvl1pPr marL="0" indent="0">
              <a:spcAft>
                <a:spcPts val="0"/>
              </a:spcAft>
              <a:buNone/>
              <a:defRPr sz="1950" b="0">
                <a:solidFill>
                  <a:schemeClr val="bg1"/>
                </a:solidFill>
                <a:latin typeface="Georgia" panose="02040502050405020303" pitchFamily="18" charset="0"/>
              </a:defRPr>
            </a:lvl1pPr>
            <a:lvl2pPr marL="203597" indent="0">
              <a:buNone/>
              <a:defRPr>
                <a:solidFill>
                  <a:schemeClr val="bg1"/>
                </a:solidFill>
              </a:defRPr>
            </a:lvl2pPr>
            <a:lvl3pPr marL="400050" indent="0">
              <a:buNone/>
              <a:defRPr>
                <a:solidFill>
                  <a:schemeClr val="bg1"/>
                </a:solidFill>
              </a:defRPr>
            </a:lvl3pPr>
            <a:lvl4pPr marL="611981" indent="0">
              <a:buNone/>
              <a:defRPr>
                <a:solidFill>
                  <a:schemeClr val="bg1"/>
                </a:solidFill>
              </a:defRPr>
            </a:lvl4pPr>
            <a:lvl5pPr marL="82867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Type your statement text here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2645" y="268789"/>
            <a:ext cx="554400" cy="357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7772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1059582"/>
            <a:ext cx="8352928" cy="3672408"/>
          </a:xfrm>
        </p:spPr>
        <p:txBody>
          <a:bodyPr/>
          <a:lstStyle>
            <a:lvl1pPr>
              <a:buClr>
                <a:schemeClr val="bg2"/>
              </a:buClr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77375" y="4857170"/>
            <a:ext cx="288032" cy="273844"/>
          </a:xfrm>
        </p:spPr>
        <p:txBody>
          <a:bodyPr/>
          <a:lstStyle>
            <a:lvl1pPr algn="r">
              <a:defRPr/>
            </a:lvl1pPr>
          </a:lstStyle>
          <a:p>
            <a:fld id="{2FE18977-94FB-415F-B497-03350E8854FC}" type="slidenum">
              <a:rPr lang="en-GB" smtClean="0">
                <a:solidFill>
                  <a:srgbClr val="9A8B7D"/>
                </a:solidFill>
              </a:rPr>
              <a:pPr/>
              <a:t>‹#›</a:t>
            </a:fld>
            <a:endParaRPr lang="en-GB" dirty="0">
              <a:solidFill>
                <a:srgbClr val="9A8B7D"/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392907" y="530595"/>
            <a:ext cx="7419454" cy="312965"/>
          </a:xfrm>
        </p:spPr>
        <p:txBody>
          <a:bodyPr/>
          <a:lstStyle>
            <a:lvl1pPr marL="0" indent="0">
              <a:buNone/>
              <a:defRPr sz="1013">
                <a:latin typeface="+mj-lt"/>
              </a:defRPr>
            </a:lvl1pPr>
            <a:lvl2pPr marL="201757" indent="0">
              <a:buNone/>
              <a:defRPr>
                <a:latin typeface="Cambria" pitchFamily="18" charset="0"/>
              </a:defRPr>
            </a:lvl2pPr>
            <a:lvl3pPr marL="403514" indent="0">
              <a:buNone/>
              <a:defRPr>
                <a:latin typeface="Cambria" pitchFamily="18" charset="0"/>
              </a:defRPr>
            </a:lvl3pPr>
            <a:lvl4pPr marL="605271" indent="0">
              <a:buNone/>
              <a:defRPr>
                <a:latin typeface="Cambria" pitchFamily="18" charset="0"/>
              </a:defRPr>
            </a:lvl4pPr>
            <a:lvl5pPr marL="807029" indent="0">
              <a:buNone/>
              <a:defRPr>
                <a:latin typeface="Cambria" pitchFamily="18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1710429" y="4857170"/>
            <a:ext cx="863871" cy="273844"/>
          </a:xfrm>
        </p:spPr>
        <p:txBody>
          <a:bodyPr/>
          <a:lstStyle/>
          <a:p>
            <a:r>
              <a:rPr lang="en-GB" dirty="0">
                <a:solidFill>
                  <a:srgbClr val="9A8B7D"/>
                </a:solidFill>
              </a:rPr>
              <a:t>00 Month 0000</a:t>
            </a: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5297" y="4857170"/>
            <a:ext cx="1315139" cy="273844"/>
          </a:xfrm>
        </p:spPr>
        <p:txBody>
          <a:bodyPr/>
          <a:lstStyle/>
          <a:p>
            <a:r>
              <a:rPr lang="en-GB" dirty="0">
                <a:solidFill>
                  <a:srgbClr val="9A8B7D"/>
                </a:solidFill>
              </a:rPr>
              <a:t>Presentation title in footer</a:t>
            </a:r>
          </a:p>
        </p:txBody>
      </p:sp>
    </p:spTree>
    <p:extLst>
      <p:ext uri="{BB962C8B-B14F-4D97-AF65-F5344CB8AC3E}">
        <p14:creationId xmlns:p14="http://schemas.microsoft.com/office/powerpoint/2010/main" val="133945302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7CFCA38-12CB-4FA1-9CC2-4CFF1B1BD829}" type="datetimeFigureOut">
              <a:rPr lang="en-US" altLang="en-US"/>
              <a:pPr/>
              <a:t>9/28/2018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46B34C4-3A71-4C2F-BF57-7AE2A8BE33A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3617540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+intro+bullets/me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93285" y="584677"/>
            <a:ext cx="7042178" cy="323165"/>
          </a:xfrm>
        </p:spPr>
        <p:txBody>
          <a:bodyPr/>
          <a:lstStyle>
            <a:lvl1pPr>
              <a:defRPr lang="en-US" sz="2100" kern="1200" dirty="0">
                <a:solidFill>
                  <a:srgbClr val="C1CD23"/>
                </a:solidFill>
                <a:latin typeface="Museo Slab 500" charset="0"/>
                <a:ea typeface="+mj-ea"/>
                <a:cs typeface="+mj-cs"/>
              </a:defRPr>
            </a:lvl1pPr>
          </a:lstStyle>
          <a:p>
            <a:r>
              <a:rPr lang="en-US" dirty="0"/>
              <a:t>Your title here…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08019" y="1987538"/>
            <a:ext cx="6382623" cy="2486469"/>
          </a:xfrm>
        </p:spPr>
        <p:txBody>
          <a:bodyPr/>
          <a:lstStyle>
            <a:lvl3pPr>
              <a:defRPr>
                <a:solidFill>
                  <a:srgbClr val="D9D9D9"/>
                </a:solidFill>
              </a:defRPr>
            </a:lvl3pPr>
            <a:lvl4pPr>
              <a:defRPr>
                <a:solidFill>
                  <a:srgbClr val="D9D9D9"/>
                </a:solidFill>
              </a:defRPr>
            </a:lvl4pPr>
            <a:lvl5pPr>
              <a:defRPr>
                <a:solidFill>
                  <a:srgbClr val="D9D9D9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508018" y="1190336"/>
            <a:ext cx="6327444" cy="704850"/>
          </a:xfrm>
        </p:spPr>
        <p:txBody>
          <a:bodyPr/>
          <a:lstStyle>
            <a:lvl1pPr marL="13715" indent="0">
              <a:buFontTx/>
              <a:buNone/>
              <a:defRPr baseline="0">
                <a:solidFill>
                  <a:schemeClr val="tx1"/>
                </a:solidFill>
              </a:defRPr>
            </a:lvl1pPr>
            <a:lvl2pPr marL="288029" indent="0">
              <a:buNone/>
              <a:defRPr/>
            </a:lvl2pPr>
            <a:lvl3pPr marL="562342" indent="0">
              <a:buFontTx/>
              <a:buNone/>
              <a:defRPr/>
            </a:lvl3pPr>
            <a:lvl4pPr marL="836655" indent="0">
              <a:buFontTx/>
              <a:buNone/>
              <a:defRPr/>
            </a:lvl4pPr>
            <a:lvl5pPr marL="1042391" indent="0">
              <a:buFontTx/>
              <a:buNone/>
              <a:defRPr/>
            </a:lvl5pPr>
          </a:lstStyle>
          <a:p>
            <a:pPr lvl="0"/>
            <a:r>
              <a:rPr lang="en-US" dirty="0"/>
              <a:t>Introduction copy here...</a:t>
            </a:r>
          </a:p>
        </p:txBody>
      </p:sp>
      <p:sp>
        <p:nvSpPr>
          <p:cNvPr id="5" name="Right Triangle 4"/>
          <p:cNvSpPr/>
          <p:nvPr userDrawn="1"/>
        </p:nvSpPr>
        <p:spPr>
          <a:xfrm rot="10800000" flipV="1">
            <a:off x="7311556" y="4905359"/>
            <a:ext cx="1832445" cy="238142"/>
          </a:xfrm>
          <a:prstGeom prst="rtTriangle">
            <a:avLst/>
          </a:prstGeom>
          <a:solidFill>
            <a:schemeClr val="accent3">
              <a:alpha val="35000"/>
            </a:schemeClr>
          </a:solidFill>
          <a:ln>
            <a:noFill/>
          </a:ln>
          <a:scene3d>
            <a:camera prst="orthographicFront">
              <a:rot lat="0" lon="0" rev="0"/>
            </a:camera>
            <a:lightRig rig="glow" dir="tl">
              <a:rot lat="0" lon="0" rev="19800000"/>
            </a:lightRig>
          </a:scene3d>
          <a:sp3d prstMaterial="metal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effectLst/>
            </a:endParaRPr>
          </a:p>
        </p:txBody>
      </p:sp>
      <p:sp>
        <p:nvSpPr>
          <p:cNvPr id="6" name="Right Triangle 5"/>
          <p:cNvSpPr/>
          <p:nvPr userDrawn="1"/>
        </p:nvSpPr>
        <p:spPr>
          <a:xfrm rot="10800000" flipV="1">
            <a:off x="8887848" y="4755958"/>
            <a:ext cx="256152" cy="395738"/>
          </a:xfrm>
          <a:prstGeom prst="rtTriangle">
            <a:avLst/>
          </a:prstGeom>
          <a:solidFill>
            <a:schemeClr val="accent3">
              <a:alpha val="35000"/>
            </a:schemeClr>
          </a:solidFill>
          <a:ln>
            <a:noFill/>
          </a:ln>
          <a:scene3d>
            <a:camera prst="orthographicFront">
              <a:rot lat="0" lon="0" rev="0"/>
            </a:camera>
            <a:lightRig rig="glow" dir="tl">
              <a:rot lat="0" lon="0" rev="19800000"/>
            </a:lightRig>
          </a:scene3d>
          <a:sp3d prstMaterial="metal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effectLst/>
            </a:endParaRPr>
          </a:p>
        </p:txBody>
      </p:sp>
      <p:sp>
        <p:nvSpPr>
          <p:cNvPr id="8" name="Right Triangle 7"/>
          <p:cNvSpPr/>
          <p:nvPr userDrawn="1"/>
        </p:nvSpPr>
        <p:spPr>
          <a:xfrm flipV="1">
            <a:off x="10001" y="2"/>
            <a:ext cx="7130195" cy="487535"/>
          </a:xfrm>
          <a:prstGeom prst="rtTriangle">
            <a:avLst/>
          </a:prstGeom>
          <a:solidFill>
            <a:schemeClr val="accent3">
              <a:alpha val="3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glow" dir="tl">
              <a:rot lat="0" lon="0" rev="19800000"/>
            </a:lightRig>
          </a:scene3d>
          <a:sp3d prstMaterial="metal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effectLst/>
            </a:endParaRPr>
          </a:p>
        </p:txBody>
      </p:sp>
      <p:sp>
        <p:nvSpPr>
          <p:cNvPr id="9" name="Right Triangle 8"/>
          <p:cNvSpPr/>
          <p:nvPr userDrawn="1"/>
        </p:nvSpPr>
        <p:spPr>
          <a:xfrm flipH="1" flipV="1">
            <a:off x="4120114" y="9291"/>
            <a:ext cx="5023886" cy="328234"/>
          </a:xfrm>
          <a:prstGeom prst="rtTriangle">
            <a:avLst/>
          </a:prstGeom>
          <a:solidFill>
            <a:schemeClr val="accent3">
              <a:alpha val="23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glow" dir="tl">
              <a:rot lat="0" lon="0" rev="19800000"/>
            </a:lightRig>
          </a:scene3d>
          <a:sp3d prstMaterial="metal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234941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1"/>
          <p:cNvGrpSpPr/>
          <p:nvPr userDrawn="1"/>
        </p:nvGrpSpPr>
        <p:grpSpPr>
          <a:xfrm>
            <a:off x="7632183" y="271438"/>
            <a:ext cx="1167432" cy="355927"/>
            <a:chOff x="7280906" y="310911"/>
            <a:chExt cx="1507104" cy="612649"/>
          </a:xfrm>
        </p:grpSpPr>
        <p:pic>
          <p:nvPicPr>
            <p:cNvPr id="23" name="Picture 2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99185" y="411962"/>
              <a:ext cx="688825" cy="4616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4" name="Picture 23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80906" y="310911"/>
              <a:ext cx="711709" cy="612649"/>
            </a:xfrm>
            <a:prstGeom prst="rect">
              <a:avLst/>
            </a:prstGeom>
          </p:spPr>
        </p:pic>
      </p:grp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52" b="15723"/>
          <a:stretch/>
        </p:blipFill>
        <p:spPr>
          <a:xfrm>
            <a:off x="-8270" y="1509315"/>
            <a:ext cx="3996587" cy="364411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4947" y="3281072"/>
            <a:ext cx="2739247" cy="512961"/>
          </a:xfrm>
          <a:prstGeom prst="rect">
            <a:avLst/>
          </a:prstGeom>
        </p:spPr>
        <p:txBody>
          <a:bodyPr anchor="ctr" anchorCtr="0"/>
          <a:lstStyle>
            <a:lvl1pPr>
              <a:lnSpc>
                <a:spcPts val="1950"/>
              </a:lnSpc>
              <a:defRPr sz="195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54943" y="4050668"/>
            <a:ext cx="2721600" cy="184666"/>
          </a:xfrm>
        </p:spPr>
        <p:txBody>
          <a:bodyPr wrap="square" anchor="b" anchorCtr="0">
            <a:spAutoFit/>
          </a:bodyPr>
          <a:lstStyle>
            <a:lvl1pPr marL="0" indent="0" algn="l">
              <a:spcAft>
                <a:spcPts val="0"/>
              </a:spcAft>
              <a:buNone/>
              <a:defRPr>
                <a:solidFill>
                  <a:schemeClr val="bg1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905140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15"/>
          <p:cNvSpPr>
            <a:spLocks noGrp="1" noChangeAspect="1"/>
          </p:cNvSpPr>
          <p:nvPr>
            <p:ph sz="quarter" idx="12"/>
          </p:nvPr>
        </p:nvSpPr>
        <p:spPr>
          <a:xfrm>
            <a:off x="359152" y="1192388"/>
            <a:ext cx="8423275" cy="3070050"/>
          </a:xfrm>
          <a:prstGeom prst="rect">
            <a:avLst/>
          </a:prstGeom>
        </p:spPr>
        <p:txBody>
          <a:bodyPr lIns="0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59152" y="693553"/>
            <a:ext cx="7578000" cy="276999"/>
          </a:xfrm>
          <a:prstGeom prst="rect">
            <a:avLst/>
          </a:prstGeom>
        </p:spPr>
        <p:txBody>
          <a:bodyPr lIns="0" anchor="t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Arial" pitchFamily="34" charset="0"/>
              <a:buNone/>
              <a:tabLst/>
              <a:defRPr sz="1600" i="0">
                <a:latin typeface="+mn-lt"/>
              </a:defRPr>
            </a:lvl1pPr>
            <a:lvl2pPr marL="271463" indent="0">
              <a:buNone/>
              <a:defRPr/>
            </a:lvl2pPr>
            <a:lvl3pPr marL="533400" indent="0">
              <a:buNone/>
              <a:defRPr/>
            </a:lvl3pPr>
            <a:lvl4pPr marL="815975" indent="0">
              <a:buNone/>
              <a:defRPr/>
            </a:lvl4pPr>
            <a:lvl5pPr marL="1104900" indent="0">
              <a:buNone/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Arial" pitchFamily="34" charset="0"/>
              <a:buNone/>
              <a:tabLst/>
              <a:defRPr/>
            </a:pPr>
            <a:r>
              <a:rPr lang="en-GB" dirty="0"/>
              <a:t>Supporting heading</a:t>
            </a:r>
            <a:r>
              <a:rPr lang="en-US" dirty="0"/>
              <a:t> here if required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359152" y="4322020"/>
            <a:ext cx="8424000" cy="123111"/>
          </a:xfrm>
          <a:prstGeom prst="rect">
            <a:avLst/>
          </a:prstGeom>
        </p:spPr>
        <p:txBody>
          <a:bodyPr wrap="square" anchor="b" anchorCtr="0">
            <a:spAutoFit/>
          </a:bodyPr>
          <a:lstStyle>
            <a:lvl1pPr marL="0" indent="0">
              <a:buNone/>
              <a:defRPr sz="800" baseline="0"/>
            </a:lvl1pPr>
            <a:lvl2pPr marL="268163" indent="0">
              <a:buNone/>
              <a:defRPr sz="800"/>
            </a:lvl2pPr>
            <a:lvl3pPr marL="540000" indent="0">
              <a:buNone/>
              <a:defRPr sz="800"/>
            </a:lvl3pPr>
            <a:lvl4pPr marL="811088" indent="0">
              <a:buNone/>
              <a:defRPr sz="800"/>
            </a:lvl4pPr>
            <a:lvl5pPr marL="1080000" indent="0">
              <a:buNone/>
              <a:defRPr sz="800"/>
            </a:lvl5pPr>
          </a:lstStyle>
          <a:p>
            <a:pPr lvl="0"/>
            <a:r>
              <a:rPr lang="en-US" dirty="0"/>
              <a:t>Insert Source text here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359152" y="288639"/>
            <a:ext cx="7577139" cy="338554"/>
          </a:xfrm>
        </p:spPr>
        <p:txBody>
          <a:bodyPr/>
          <a:lstStyle/>
          <a:p>
            <a:r>
              <a:rPr lang="en-US" dirty="0"/>
              <a:t>Click to edit Master heading style</a:t>
            </a:r>
            <a:endParaRPr lang="en-GB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pPr algn="ctr"/>
            <a:r>
              <a:rPr lang="en-US"/>
              <a:t>Insert your date / confidentiality text here</a:t>
            </a:r>
            <a:endParaRPr lang="en-GB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16x9 core template</a:t>
            </a:r>
            <a:endParaRPr lang="en-GB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405488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65126" y="221107"/>
            <a:ext cx="7577139" cy="253916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2"/>
          </p:nvPr>
        </p:nvSpPr>
        <p:spPr>
          <a:xfrm>
            <a:off x="365126" y="897116"/>
            <a:ext cx="8423275" cy="349391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65124" y="519415"/>
            <a:ext cx="7597776" cy="176213"/>
          </a:xfrm>
        </p:spPr>
        <p:txBody>
          <a:bodyPr anchor="t" anchorCtr="0"/>
          <a:lstStyle>
            <a:lvl1pPr marL="0" indent="0">
              <a:spcAft>
                <a:spcPts val="0"/>
              </a:spcAft>
              <a:buNone/>
              <a:defRPr sz="1350"/>
            </a:lvl1pPr>
            <a:lvl2pPr marL="203597" indent="0">
              <a:buNone/>
              <a:defRPr/>
            </a:lvl2pPr>
            <a:lvl3pPr marL="400050" indent="0">
              <a:buNone/>
              <a:defRPr/>
            </a:lvl3pPr>
            <a:lvl4pPr marL="611981" indent="0">
              <a:buNone/>
              <a:defRPr/>
            </a:lvl4pPr>
            <a:lvl5pPr marL="828675" indent="0">
              <a:buNone/>
              <a:defRPr/>
            </a:lvl5pPr>
          </a:lstStyle>
          <a:p>
            <a:pPr lvl="0"/>
            <a:r>
              <a:rPr lang="en-US" dirty="0"/>
              <a:t>Subtitle here if required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 algn="ctr"/>
            <a:endParaRPr lang="en-GB" dirty="0">
              <a:solidFill>
                <a:srgbClr val="9A8B7D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>
                <a:solidFill>
                  <a:srgbClr val="9A8B7D"/>
                </a:solidFill>
              </a:rPr>
              <a:t>QTQ for Apr2017 Attrition Council</a:t>
            </a:r>
            <a:endParaRPr lang="en-GB" dirty="0">
              <a:solidFill>
                <a:srgbClr val="9A8B7D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9F9F533D-B52E-4A2F-BF72-0ADD2D94BD75}" type="slidenum">
              <a:rPr lang="en-GB" smtClean="0">
                <a:solidFill>
                  <a:srgbClr val="9A8B7D"/>
                </a:solidFill>
              </a:rPr>
              <a:pPr/>
              <a:t>‹#›</a:t>
            </a:fld>
            <a:endParaRPr lang="en-GB">
              <a:solidFill>
                <a:srgbClr val="9A8B7D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369571" y="4543567"/>
            <a:ext cx="8445820" cy="92333"/>
          </a:xfrm>
        </p:spPr>
        <p:txBody>
          <a:bodyPr wrap="square" anchor="b" anchorCtr="0">
            <a:spAutoFit/>
          </a:bodyPr>
          <a:lstStyle>
            <a:lvl1pPr marL="0" indent="0">
              <a:buNone/>
              <a:defRPr sz="600" baseline="0"/>
            </a:lvl1pPr>
            <a:lvl2pPr marL="201122" indent="0">
              <a:buNone/>
              <a:defRPr sz="600"/>
            </a:lvl2pPr>
            <a:lvl3pPr marL="405000" indent="0">
              <a:buNone/>
              <a:defRPr sz="600"/>
            </a:lvl3pPr>
            <a:lvl4pPr marL="608316" indent="0">
              <a:buNone/>
              <a:defRPr sz="600"/>
            </a:lvl4pPr>
            <a:lvl5pPr marL="810000" indent="0">
              <a:buNone/>
              <a:defRPr sz="600"/>
            </a:lvl5pPr>
          </a:lstStyle>
          <a:p>
            <a:pPr lvl="0"/>
            <a:r>
              <a:rPr lang="en-US" dirty="0"/>
              <a:t>Insert Source text here</a:t>
            </a:r>
          </a:p>
        </p:txBody>
      </p:sp>
    </p:spTree>
    <p:extLst>
      <p:ext uri="{BB962C8B-B14F-4D97-AF65-F5344CB8AC3E}">
        <p14:creationId xmlns:p14="http://schemas.microsoft.com/office/powerpoint/2010/main" val="143161469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Sub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65126" y="221107"/>
            <a:ext cx="7577139" cy="253916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9"/>
          </p:nvPr>
        </p:nvSpPr>
        <p:spPr>
          <a:xfrm>
            <a:off x="365129" y="1150146"/>
            <a:ext cx="8418513" cy="334208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365129" y="888588"/>
            <a:ext cx="8418513" cy="184666"/>
          </a:xfrm>
        </p:spPr>
        <p:txBody>
          <a:bodyPr anchor="t" anchorCtr="0">
            <a:spAutoFit/>
          </a:bodyPr>
          <a:lstStyle>
            <a:lvl1pPr marL="0" indent="0">
              <a:spcAft>
                <a:spcPts val="0"/>
              </a:spcAft>
              <a:buNone/>
              <a:defRPr sz="1200" b="1">
                <a:solidFill>
                  <a:schemeClr val="bg2"/>
                </a:solidFill>
              </a:defRPr>
            </a:lvl1pPr>
            <a:lvl2pPr marL="203597" indent="0">
              <a:buNone/>
              <a:defRPr/>
            </a:lvl2pPr>
            <a:lvl3pPr marL="400050" indent="0">
              <a:buNone/>
              <a:defRPr/>
            </a:lvl3pPr>
            <a:lvl4pPr marL="611981" indent="0">
              <a:buNone/>
              <a:defRPr/>
            </a:lvl4pPr>
            <a:lvl5pPr marL="828675" indent="0">
              <a:buNone/>
              <a:defRPr/>
            </a:lvl5pPr>
          </a:lstStyle>
          <a:p>
            <a:pPr lvl="0"/>
            <a:r>
              <a:rPr lang="en-US" dirty="0"/>
              <a:t>Subheading here if required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pPr algn="ctr"/>
            <a:endParaRPr lang="en-GB" dirty="0">
              <a:solidFill>
                <a:srgbClr val="9A8B7D"/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>
                <a:solidFill>
                  <a:srgbClr val="9A8B7D"/>
                </a:solidFill>
              </a:rPr>
              <a:t>QTQ for Apr2017 Attrition Council</a:t>
            </a:r>
            <a:endParaRPr lang="en-GB" dirty="0">
              <a:solidFill>
                <a:srgbClr val="9A8B7D"/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9F9F533D-B52E-4A2F-BF72-0ADD2D94BD75}" type="slidenum">
              <a:rPr lang="en-GB" smtClean="0">
                <a:solidFill>
                  <a:srgbClr val="9A8B7D"/>
                </a:solidFill>
              </a:rPr>
              <a:pPr/>
              <a:t>‹#›</a:t>
            </a:fld>
            <a:endParaRPr lang="en-GB">
              <a:solidFill>
                <a:srgbClr val="9A8B7D"/>
              </a:solidFill>
            </a:endParaRPr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65124" y="519415"/>
            <a:ext cx="7597776" cy="176213"/>
          </a:xfrm>
        </p:spPr>
        <p:txBody>
          <a:bodyPr anchor="t" anchorCtr="0"/>
          <a:lstStyle>
            <a:lvl1pPr marL="0" indent="0">
              <a:spcAft>
                <a:spcPts val="0"/>
              </a:spcAft>
              <a:buNone/>
              <a:defRPr sz="1350"/>
            </a:lvl1pPr>
            <a:lvl2pPr marL="203597" indent="0">
              <a:buNone/>
              <a:defRPr/>
            </a:lvl2pPr>
            <a:lvl3pPr marL="400050" indent="0">
              <a:buNone/>
              <a:defRPr/>
            </a:lvl3pPr>
            <a:lvl4pPr marL="611981" indent="0">
              <a:buNone/>
              <a:defRPr/>
            </a:lvl4pPr>
            <a:lvl5pPr marL="828675" indent="0">
              <a:buNone/>
              <a:defRPr/>
            </a:lvl5pPr>
          </a:lstStyle>
          <a:p>
            <a:pPr lvl="0"/>
            <a:r>
              <a:rPr lang="en-US" dirty="0"/>
              <a:t>Subtitle here if required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369571" y="4543567"/>
            <a:ext cx="8445820" cy="92333"/>
          </a:xfrm>
        </p:spPr>
        <p:txBody>
          <a:bodyPr wrap="square" anchor="b" anchorCtr="0">
            <a:spAutoFit/>
          </a:bodyPr>
          <a:lstStyle>
            <a:lvl1pPr marL="0" indent="0">
              <a:buNone/>
              <a:defRPr sz="600" baseline="0"/>
            </a:lvl1pPr>
            <a:lvl2pPr marL="201122" indent="0">
              <a:buNone/>
              <a:defRPr sz="600"/>
            </a:lvl2pPr>
            <a:lvl3pPr marL="405000" indent="0">
              <a:buNone/>
              <a:defRPr sz="600"/>
            </a:lvl3pPr>
            <a:lvl4pPr marL="608316" indent="0">
              <a:buNone/>
              <a:defRPr sz="600"/>
            </a:lvl4pPr>
            <a:lvl5pPr marL="810000" indent="0">
              <a:buNone/>
              <a:defRPr sz="600"/>
            </a:lvl5pPr>
          </a:lstStyle>
          <a:p>
            <a:pPr lvl="0"/>
            <a:r>
              <a:rPr lang="en-US" dirty="0"/>
              <a:t>Insert Source text here</a:t>
            </a:r>
          </a:p>
        </p:txBody>
      </p:sp>
    </p:spTree>
    <p:extLst>
      <p:ext uri="{BB962C8B-B14F-4D97-AF65-F5344CB8AC3E}">
        <p14:creationId xmlns:p14="http://schemas.microsoft.com/office/powerpoint/2010/main" val="108613405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65126" y="221107"/>
            <a:ext cx="7577139" cy="253916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7"/>
          </p:nvPr>
        </p:nvSpPr>
        <p:spPr>
          <a:xfrm>
            <a:off x="365126" y="888209"/>
            <a:ext cx="8423275" cy="3604022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pPr algn="ctr"/>
            <a:endParaRPr lang="en-GB" dirty="0">
              <a:solidFill>
                <a:srgbClr val="9A8B7D"/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>
                <a:solidFill>
                  <a:srgbClr val="9A8B7D"/>
                </a:solidFill>
              </a:rPr>
              <a:t>QTQ for Apr2017 Attrition Council</a:t>
            </a:r>
            <a:endParaRPr lang="en-GB" dirty="0">
              <a:solidFill>
                <a:srgbClr val="9A8B7D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9F9F533D-B52E-4A2F-BF72-0ADD2D94BD75}" type="slidenum">
              <a:rPr lang="en-GB" smtClean="0">
                <a:solidFill>
                  <a:srgbClr val="9A8B7D"/>
                </a:solidFill>
              </a:rPr>
              <a:pPr/>
              <a:t>‹#›</a:t>
            </a:fld>
            <a:endParaRPr lang="en-GB">
              <a:solidFill>
                <a:srgbClr val="9A8B7D"/>
              </a:solidFill>
            </a:endParaRP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65124" y="519415"/>
            <a:ext cx="7597776" cy="176213"/>
          </a:xfrm>
        </p:spPr>
        <p:txBody>
          <a:bodyPr anchor="t" anchorCtr="0"/>
          <a:lstStyle>
            <a:lvl1pPr marL="0" indent="0">
              <a:spcAft>
                <a:spcPts val="0"/>
              </a:spcAft>
              <a:buNone/>
              <a:defRPr sz="1350"/>
            </a:lvl1pPr>
            <a:lvl2pPr marL="203597" indent="0">
              <a:buNone/>
              <a:defRPr/>
            </a:lvl2pPr>
            <a:lvl3pPr marL="400050" indent="0">
              <a:buNone/>
              <a:defRPr/>
            </a:lvl3pPr>
            <a:lvl4pPr marL="611981" indent="0">
              <a:buNone/>
              <a:defRPr/>
            </a:lvl4pPr>
            <a:lvl5pPr marL="828675" indent="0">
              <a:buNone/>
              <a:defRPr/>
            </a:lvl5pPr>
          </a:lstStyle>
          <a:p>
            <a:pPr lvl="0"/>
            <a:r>
              <a:rPr lang="en-US" dirty="0"/>
              <a:t>Subtitle here if required</a:t>
            </a:r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365126" y="4543567"/>
            <a:ext cx="8445820" cy="92333"/>
          </a:xfrm>
        </p:spPr>
        <p:txBody>
          <a:bodyPr wrap="square" anchor="b" anchorCtr="0">
            <a:spAutoFit/>
          </a:bodyPr>
          <a:lstStyle>
            <a:lvl1pPr marL="0" indent="0">
              <a:buNone/>
              <a:defRPr sz="600" baseline="0"/>
            </a:lvl1pPr>
            <a:lvl2pPr marL="201122" indent="0">
              <a:buNone/>
              <a:defRPr sz="600"/>
            </a:lvl2pPr>
            <a:lvl3pPr marL="405000" indent="0">
              <a:buNone/>
              <a:defRPr sz="600"/>
            </a:lvl3pPr>
            <a:lvl4pPr marL="608316" indent="0">
              <a:buNone/>
              <a:defRPr sz="600"/>
            </a:lvl4pPr>
            <a:lvl5pPr marL="810000" indent="0">
              <a:buNone/>
              <a:defRPr sz="600"/>
            </a:lvl5pPr>
          </a:lstStyle>
          <a:p>
            <a:pPr lvl="0"/>
            <a:r>
              <a:rPr lang="en-US" dirty="0"/>
              <a:t>Insert Source text here</a:t>
            </a:r>
          </a:p>
        </p:txBody>
      </p:sp>
    </p:spTree>
    <p:extLst>
      <p:ext uri="{BB962C8B-B14F-4D97-AF65-F5344CB8AC3E}">
        <p14:creationId xmlns:p14="http://schemas.microsoft.com/office/powerpoint/2010/main" val="416035699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or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37"/>
          <a:stretch/>
        </p:blipFill>
        <p:spPr>
          <a:xfrm>
            <a:off x="1" y="0"/>
            <a:ext cx="9144000" cy="5143500"/>
          </a:xfrm>
          <a:prstGeom prst="rect">
            <a:avLst/>
          </a:prstGeom>
        </p:spPr>
      </p:pic>
      <p:sp>
        <p:nvSpPr>
          <p:cNvPr id="12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62407" y="4429578"/>
            <a:ext cx="2393433" cy="184666"/>
          </a:xfrm>
        </p:spPr>
        <p:txBody>
          <a:bodyPr anchor="b" anchorCtr="0">
            <a:spAutoFit/>
          </a:bodyPr>
          <a:lstStyle>
            <a:lvl1pPr marL="0" indent="0">
              <a:spcAft>
                <a:spcPts val="0"/>
              </a:spcAft>
              <a:buNone/>
              <a:defRPr>
                <a:solidFill>
                  <a:schemeClr val="bg1"/>
                </a:solidFill>
              </a:defRPr>
            </a:lvl1pPr>
            <a:lvl2pPr marL="203597" indent="0">
              <a:spcAft>
                <a:spcPts val="0"/>
              </a:spcAft>
              <a:buNone/>
              <a:defRPr>
                <a:solidFill>
                  <a:schemeClr val="bg1"/>
                </a:solidFill>
              </a:defRPr>
            </a:lvl2pPr>
            <a:lvl3pPr marL="400050" indent="0">
              <a:spcAft>
                <a:spcPts val="0"/>
              </a:spcAft>
              <a:buNone/>
              <a:defRPr>
                <a:solidFill>
                  <a:schemeClr val="bg1"/>
                </a:solidFill>
              </a:defRPr>
            </a:lvl3pPr>
            <a:lvl4pPr marL="611981" indent="0">
              <a:spcAft>
                <a:spcPts val="0"/>
              </a:spcAft>
              <a:buNone/>
              <a:defRPr>
                <a:solidFill>
                  <a:schemeClr val="bg1"/>
                </a:solidFill>
              </a:defRPr>
            </a:lvl4pPr>
            <a:lvl5pPr marL="828675" indent="0">
              <a:spcAft>
                <a:spcPts val="0"/>
              </a:spcAft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Subtitle here if required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62406" y="3405523"/>
            <a:ext cx="6870543" cy="256480"/>
          </a:xfrm>
        </p:spPr>
        <p:txBody>
          <a:bodyPr wrap="square" anchor="ctr" anchorCtr="0">
            <a:spAutoFit/>
          </a:bodyPr>
          <a:lstStyle>
            <a:lvl1pPr marL="0" indent="0">
              <a:lnSpc>
                <a:spcPts val="1950"/>
              </a:lnSpc>
              <a:spcAft>
                <a:spcPts val="0"/>
              </a:spcAft>
              <a:buNone/>
              <a:defRPr sz="1950" b="1">
                <a:solidFill>
                  <a:schemeClr val="bg1"/>
                </a:solidFill>
              </a:defRPr>
            </a:lvl1pPr>
            <a:lvl2pPr marL="203597" indent="0">
              <a:buNone/>
              <a:defRPr sz="1950" b="1">
                <a:solidFill>
                  <a:schemeClr val="bg1"/>
                </a:solidFill>
              </a:defRPr>
            </a:lvl2pPr>
            <a:lvl3pPr marL="400050" indent="0">
              <a:buNone/>
              <a:defRPr sz="1950" b="1">
                <a:solidFill>
                  <a:schemeClr val="bg1"/>
                </a:solidFill>
              </a:defRPr>
            </a:lvl3pPr>
            <a:lvl4pPr marL="611981" indent="0">
              <a:buNone/>
              <a:defRPr sz="1950" b="1">
                <a:solidFill>
                  <a:schemeClr val="bg1"/>
                </a:solidFill>
              </a:defRPr>
            </a:lvl4pPr>
            <a:lvl5pPr marL="828675" indent="0">
              <a:buNone/>
              <a:defRPr sz="195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Section Header title here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62403" y="1139827"/>
            <a:ext cx="6864352" cy="300083"/>
          </a:xfrm>
        </p:spPr>
        <p:txBody>
          <a:bodyPr>
            <a:spAutoFit/>
          </a:bodyPr>
          <a:lstStyle>
            <a:lvl1pPr marL="0" indent="0">
              <a:spcAft>
                <a:spcPts val="0"/>
              </a:spcAft>
              <a:buNone/>
              <a:defRPr sz="1950" b="1">
                <a:solidFill>
                  <a:schemeClr val="bg1"/>
                </a:solidFill>
              </a:defRPr>
            </a:lvl1pPr>
            <a:lvl2pPr marL="203597" indent="0">
              <a:buNone/>
              <a:defRPr>
                <a:solidFill>
                  <a:schemeClr val="bg1"/>
                </a:solidFill>
              </a:defRPr>
            </a:lvl2pPr>
            <a:lvl3pPr marL="400050" indent="0">
              <a:buNone/>
              <a:defRPr>
                <a:solidFill>
                  <a:schemeClr val="bg1"/>
                </a:solidFill>
              </a:defRPr>
            </a:lvl3pPr>
            <a:lvl4pPr marL="611981" indent="0">
              <a:buNone/>
              <a:defRPr>
                <a:solidFill>
                  <a:schemeClr val="bg1"/>
                </a:solidFill>
              </a:defRPr>
            </a:lvl4pPr>
            <a:lvl5pPr marL="82867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Type your statement text here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2645" y="268790"/>
            <a:ext cx="554400" cy="357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51074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365126" y="221107"/>
            <a:ext cx="7577139" cy="253916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7"/>
          </p:nvPr>
        </p:nvSpPr>
        <p:spPr>
          <a:xfrm>
            <a:off x="365124" y="888209"/>
            <a:ext cx="3986213" cy="360402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4797217" y="888209"/>
            <a:ext cx="4000709" cy="360402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pPr algn="ctr"/>
            <a:endParaRPr lang="en-GB" dirty="0">
              <a:solidFill>
                <a:srgbClr val="9A8B7D"/>
              </a:solidFill>
            </a:endParaRPr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>
                <a:solidFill>
                  <a:srgbClr val="9A8B7D"/>
                </a:solidFill>
              </a:rPr>
              <a:t>QTQ for Apr2017 Attrition Council</a:t>
            </a:r>
            <a:endParaRPr lang="en-GB" dirty="0">
              <a:solidFill>
                <a:srgbClr val="9A8B7D"/>
              </a:solidFill>
            </a:endParaRP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9F9F533D-B52E-4A2F-BF72-0ADD2D94BD75}" type="slidenum">
              <a:rPr lang="en-GB" smtClean="0">
                <a:solidFill>
                  <a:srgbClr val="9A8B7D"/>
                </a:solidFill>
              </a:rPr>
              <a:pPr/>
              <a:t>‹#›</a:t>
            </a:fld>
            <a:endParaRPr lang="en-GB">
              <a:solidFill>
                <a:srgbClr val="9A8B7D"/>
              </a:solidFill>
            </a:endParaRP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65124" y="519415"/>
            <a:ext cx="7597776" cy="176213"/>
          </a:xfrm>
        </p:spPr>
        <p:txBody>
          <a:bodyPr anchor="t" anchorCtr="0"/>
          <a:lstStyle>
            <a:lvl1pPr marL="0" indent="0">
              <a:spcAft>
                <a:spcPts val="0"/>
              </a:spcAft>
              <a:buNone/>
              <a:defRPr sz="1350"/>
            </a:lvl1pPr>
            <a:lvl2pPr marL="203597" indent="0">
              <a:buNone/>
              <a:defRPr/>
            </a:lvl2pPr>
            <a:lvl3pPr marL="400050" indent="0">
              <a:buNone/>
              <a:defRPr/>
            </a:lvl3pPr>
            <a:lvl4pPr marL="611981" indent="0">
              <a:buNone/>
              <a:defRPr/>
            </a:lvl4pPr>
            <a:lvl5pPr marL="828675" indent="0">
              <a:buNone/>
              <a:defRPr/>
            </a:lvl5pPr>
          </a:lstStyle>
          <a:p>
            <a:pPr lvl="0"/>
            <a:r>
              <a:rPr lang="en-US" dirty="0"/>
              <a:t>Subtitle here if required</a:t>
            </a:r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365124" y="4543567"/>
            <a:ext cx="3960000" cy="92333"/>
          </a:xfrm>
        </p:spPr>
        <p:txBody>
          <a:bodyPr wrap="square" anchor="b" anchorCtr="0">
            <a:spAutoFit/>
          </a:bodyPr>
          <a:lstStyle>
            <a:lvl1pPr marL="0" indent="0">
              <a:buNone/>
              <a:defRPr sz="600" baseline="0"/>
            </a:lvl1pPr>
            <a:lvl2pPr marL="201122" indent="0">
              <a:buNone/>
              <a:defRPr sz="600"/>
            </a:lvl2pPr>
            <a:lvl3pPr marL="405000" indent="0">
              <a:buNone/>
              <a:defRPr sz="600"/>
            </a:lvl3pPr>
            <a:lvl4pPr marL="608316" indent="0">
              <a:buNone/>
              <a:defRPr sz="600"/>
            </a:lvl4pPr>
            <a:lvl5pPr marL="810000" indent="0">
              <a:buNone/>
              <a:defRPr sz="600"/>
            </a:lvl5pPr>
          </a:lstStyle>
          <a:p>
            <a:pPr lvl="0"/>
            <a:r>
              <a:rPr lang="en-US" dirty="0"/>
              <a:t>Insert Source text here</a:t>
            </a:r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4802188" y="4543567"/>
            <a:ext cx="3960000" cy="92333"/>
          </a:xfrm>
        </p:spPr>
        <p:txBody>
          <a:bodyPr wrap="square" anchor="b" anchorCtr="0">
            <a:spAutoFit/>
          </a:bodyPr>
          <a:lstStyle>
            <a:lvl1pPr marL="0" indent="0">
              <a:buNone/>
              <a:defRPr sz="600" baseline="0"/>
            </a:lvl1pPr>
            <a:lvl2pPr marL="201122" indent="0">
              <a:buNone/>
              <a:defRPr sz="600"/>
            </a:lvl2pPr>
            <a:lvl3pPr marL="405000" indent="0">
              <a:buNone/>
              <a:defRPr sz="600"/>
            </a:lvl3pPr>
            <a:lvl4pPr marL="608316" indent="0">
              <a:buNone/>
              <a:defRPr sz="600"/>
            </a:lvl4pPr>
            <a:lvl5pPr marL="810000" indent="0">
              <a:buNone/>
              <a:defRPr sz="600"/>
            </a:lvl5pPr>
          </a:lstStyle>
          <a:p>
            <a:pPr lvl="0"/>
            <a:r>
              <a:rPr lang="en-US" dirty="0"/>
              <a:t>Insert Source text here</a:t>
            </a:r>
          </a:p>
        </p:txBody>
      </p:sp>
    </p:spTree>
    <p:extLst>
      <p:ext uri="{BB962C8B-B14F-4D97-AF65-F5344CB8AC3E}">
        <p14:creationId xmlns:p14="http://schemas.microsoft.com/office/powerpoint/2010/main" val="246646733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365126" y="221107"/>
            <a:ext cx="7577139" cy="253916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8" name="Text Placeholder 2"/>
          <p:cNvSpPr>
            <a:spLocks noGrp="1"/>
          </p:cNvSpPr>
          <p:nvPr>
            <p:ph type="body" idx="19"/>
          </p:nvPr>
        </p:nvSpPr>
        <p:spPr>
          <a:xfrm>
            <a:off x="365130" y="889406"/>
            <a:ext cx="4011975" cy="184666"/>
          </a:xfrm>
        </p:spPr>
        <p:txBody>
          <a:bodyPr anchor="t" anchorCtr="0">
            <a:spAutoFit/>
          </a:bodyPr>
          <a:lstStyle>
            <a:lvl1pPr marL="0" indent="0">
              <a:buNone/>
              <a:defRPr sz="1200" b="1">
                <a:solidFill>
                  <a:schemeClr val="bg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Content Placeholder 3"/>
          <p:cNvSpPr>
            <a:spLocks noGrp="1"/>
          </p:cNvSpPr>
          <p:nvPr>
            <p:ph sz="half" idx="20"/>
          </p:nvPr>
        </p:nvSpPr>
        <p:spPr>
          <a:xfrm>
            <a:off x="365125" y="1143001"/>
            <a:ext cx="3992925" cy="3349229"/>
          </a:xfrm>
        </p:spPr>
        <p:txBody>
          <a:bodyPr/>
          <a:lstStyle>
            <a:lvl1pPr>
              <a:defRPr sz="1200"/>
            </a:lvl1pPr>
            <a:lvl2pPr marL="403622" indent="-200025">
              <a:buFont typeface="Arial" pitchFamily="34" charset="0"/>
              <a:buChar char="–"/>
              <a:defRPr sz="105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21"/>
          </p:nvPr>
        </p:nvSpPr>
        <p:spPr>
          <a:xfrm>
            <a:off x="4783170" y="889406"/>
            <a:ext cx="4011975" cy="184666"/>
          </a:xfrm>
        </p:spPr>
        <p:txBody>
          <a:bodyPr anchor="t" anchorCtr="0">
            <a:spAutoFit/>
          </a:bodyPr>
          <a:lstStyle>
            <a:lvl1pPr marL="0" indent="0">
              <a:buNone/>
              <a:defRPr sz="1200" b="1">
                <a:solidFill>
                  <a:schemeClr val="bg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1" name="Content Placeholder 3"/>
          <p:cNvSpPr>
            <a:spLocks noGrp="1"/>
          </p:cNvSpPr>
          <p:nvPr>
            <p:ph sz="half" idx="22"/>
          </p:nvPr>
        </p:nvSpPr>
        <p:spPr>
          <a:xfrm>
            <a:off x="4783166" y="1143001"/>
            <a:ext cx="4014971" cy="3349229"/>
          </a:xfrm>
        </p:spPr>
        <p:txBody>
          <a:bodyPr/>
          <a:lstStyle>
            <a:lvl1pPr>
              <a:defRPr sz="1200"/>
            </a:lvl1pPr>
            <a:lvl2pPr marL="403622" indent="-200025">
              <a:buFont typeface="Arial" pitchFamily="34" charset="0"/>
              <a:buChar char="–"/>
              <a:defRPr sz="105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pPr algn="ctr"/>
            <a:endParaRPr lang="en-GB" dirty="0">
              <a:solidFill>
                <a:srgbClr val="9A8B7D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en-US">
                <a:solidFill>
                  <a:srgbClr val="9A8B7D"/>
                </a:solidFill>
              </a:rPr>
              <a:t>QTQ for Apr2017 Attrition Council</a:t>
            </a:r>
            <a:endParaRPr lang="en-GB" dirty="0">
              <a:solidFill>
                <a:srgbClr val="9A8B7D"/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9F9F533D-B52E-4A2F-BF72-0ADD2D94BD75}" type="slidenum">
              <a:rPr lang="en-GB" smtClean="0">
                <a:solidFill>
                  <a:srgbClr val="9A8B7D"/>
                </a:solidFill>
              </a:rPr>
              <a:pPr/>
              <a:t>‹#›</a:t>
            </a:fld>
            <a:endParaRPr lang="en-GB">
              <a:solidFill>
                <a:srgbClr val="9A8B7D"/>
              </a:solidFill>
            </a:endParaRPr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65124" y="519415"/>
            <a:ext cx="7597776" cy="176213"/>
          </a:xfrm>
        </p:spPr>
        <p:txBody>
          <a:bodyPr anchor="t" anchorCtr="0"/>
          <a:lstStyle>
            <a:lvl1pPr marL="0" indent="0">
              <a:spcAft>
                <a:spcPts val="0"/>
              </a:spcAft>
              <a:buNone/>
              <a:defRPr sz="1350"/>
            </a:lvl1pPr>
            <a:lvl2pPr marL="203597" indent="0">
              <a:buNone/>
              <a:defRPr/>
            </a:lvl2pPr>
            <a:lvl3pPr marL="400050" indent="0">
              <a:buNone/>
              <a:defRPr/>
            </a:lvl3pPr>
            <a:lvl4pPr marL="611981" indent="0">
              <a:buNone/>
              <a:defRPr/>
            </a:lvl4pPr>
            <a:lvl5pPr marL="828675" indent="0">
              <a:buNone/>
              <a:defRPr/>
            </a:lvl5pPr>
          </a:lstStyle>
          <a:p>
            <a:pPr lvl="0"/>
            <a:r>
              <a:rPr lang="en-US" dirty="0"/>
              <a:t>Subtitle here if required</a:t>
            </a:r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26" hasCustomPrompt="1"/>
          </p:nvPr>
        </p:nvSpPr>
        <p:spPr>
          <a:xfrm>
            <a:off x="365124" y="4543567"/>
            <a:ext cx="3960000" cy="92333"/>
          </a:xfrm>
        </p:spPr>
        <p:txBody>
          <a:bodyPr wrap="square" anchor="b" anchorCtr="0">
            <a:spAutoFit/>
          </a:bodyPr>
          <a:lstStyle>
            <a:lvl1pPr marL="0" indent="0">
              <a:buNone/>
              <a:defRPr sz="600" baseline="0"/>
            </a:lvl1pPr>
            <a:lvl2pPr marL="201122" indent="0">
              <a:buNone/>
              <a:defRPr sz="600"/>
            </a:lvl2pPr>
            <a:lvl3pPr marL="405000" indent="0">
              <a:buNone/>
              <a:defRPr sz="600"/>
            </a:lvl3pPr>
            <a:lvl4pPr marL="608316" indent="0">
              <a:buNone/>
              <a:defRPr sz="600"/>
            </a:lvl4pPr>
            <a:lvl5pPr marL="810000" indent="0">
              <a:buNone/>
              <a:defRPr sz="600"/>
            </a:lvl5pPr>
          </a:lstStyle>
          <a:p>
            <a:pPr lvl="0"/>
            <a:r>
              <a:rPr lang="en-US" dirty="0"/>
              <a:t>Insert Source text here</a:t>
            </a:r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27" hasCustomPrompt="1"/>
          </p:nvPr>
        </p:nvSpPr>
        <p:spPr>
          <a:xfrm>
            <a:off x="4802188" y="4543567"/>
            <a:ext cx="3960000" cy="92333"/>
          </a:xfrm>
        </p:spPr>
        <p:txBody>
          <a:bodyPr wrap="square" anchor="b" anchorCtr="0">
            <a:spAutoFit/>
          </a:bodyPr>
          <a:lstStyle>
            <a:lvl1pPr marL="0" indent="0">
              <a:buNone/>
              <a:defRPr sz="600" baseline="0"/>
            </a:lvl1pPr>
            <a:lvl2pPr marL="201122" indent="0">
              <a:buNone/>
              <a:defRPr sz="600"/>
            </a:lvl2pPr>
            <a:lvl3pPr marL="405000" indent="0">
              <a:buNone/>
              <a:defRPr sz="600"/>
            </a:lvl3pPr>
            <a:lvl4pPr marL="608316" indent="0">
              <a:buNone/>
              <a:defRPr sz="600"/>
            </a:lvl4pPr>
            <a:lvl5pPr marL="810000" indent="0">
              <a:buNone/>
              <a:defRPr sz="600"/>
            </a:lvl5pPr>
          </a:lstStyle>
          <a:p>
            <a:pPr lvl="0"/>
            <a:r>
              <a:rPr lang="en-US" dirty="0"/>
              <a:t>Insert Source text here</a:t>
            </a:r>
          </a:p>
        </p:txBody>
      </p:sp>
    </p:spTree>
    <p:extLst>
      <p:ext uri="{BB962C8B-B14F-4D97-AF65-F5344CB8AC3E}">
        <p14:creationId xmlns:p14="http://schemas.microsoft.com/office/powerpoint/2010/main" val="165644117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tandard (4x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edia Placeholder 5"/>
          <p:cNvSpPr>
            <a:spLocks noGrp="1" noChangeAspect="1"/>
          </p:cNvSpPr>
          <p:nvPr>
            <p:ph type="media" sz="quarter" idx="12" hasCustomPrompt="1"/>
          </p:nvPr>
        </p:nvSpPr>
        <p:spPr>
          <a:xfrm>
            <a:off x="1795747" y="1033436"/>
            <a:ext cx="5557520" cy="3126106"/>
          </a:xfrm>
        </p:spPr>
        <p:txBody>
          <a:bodyPr lIns="108000" tIns="108000"/>
          <a:lstStyle>
            <a:lvl1pPr marL="0" indent="0">
              <a:buNone/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on the film icon to insert your Standard (4x3 video)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365126" y="221107"/>
            <a:ext cx="7577139" cy="253916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 algn="ctr"/>
            <a:endParaRPr lang="en-GB" dirty="0">
              <a:solidFill>
                <a:srgbClr val="9A8B7D"/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>
                <a:solidFill>
                  <a:srgbClr val="9A8B7D"/>
                </a:solidFill>
              </a:rPr>
              <a:t>QTQ for Apr2017 Attrition Council</a:t>
            </a:r>
            <a:endParaRPr lang="en-GB" dirty="0">
              <a:solidFill>
                <a:srgbClr val="9A8B7D"/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9F9F533D-B52E-4A2F-BF72-0ADD2D94BD75}" type="slidenum">
              <a:rPr lang="en-GB" smtClean="0">
                <a:solidFill>
                  <a:srgbClr val="9A8B7D"/>
                </a:solidFill>
              </a:rPr>
              <a:pPr/>
              <a:t>‹#›</a:t>
            </a:fld>
            <a:endParaRPr lang="en-GB">
              <a:solidFill>
                <a:srgbClr val="9A8B7D"/>
              </a:solidFill>
            </a:endParaRP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65124" y="519415"/>
            <a:ext cx="7597776" cy="176213"/>
          </a:xfrm>
        </p:spPr>
        <p:txBody>
          <a:bodyPr anchor="t" anchorCtr="0"/>
          <a:lstStyle>
            <a:lvl1pPr marL="0" indent="0">
              <a:spcAft>
                <a:spcPts val="0"/>
              </a:spcAft>
              <a:buNone/>
              <a:defRPr sz="1350"/>
            </a:lvl1pPr>
            <a:lvl2pPr marL="203597" indent="0">
              <a:buNone/>
              <a:defRPr/>
            </a:lvl2pPr>
            <a:lvl3pPr marL="400050" indent="0">
              <a:buNone/>
              <a:defRPr/>
            </a:lvl3pPr>
            <a:lvl4pPr marL="611981" indent="0">
              <a:buNone/>
              <a:defRPr/>
            </a:lvl4pPr>
            <a:lvl5pPr marL="828675" indent="0">
              <a:buNone/>
              <a:defRPr/>
            </a:lvl5pPr>
          </a:lstStyle>
          <a:p>
            <a:pPr lvl="0"/>
            <a:r>
              <a:rPr lang="en-US" dirty="0"/>
              <a:t>Subtitle here if required</a:t>
            </a:r>
          </a:p>
        </p:txBody>
      </p:sp>
    </p:spTree>
    <p:extLst>
      <p:ext uri="{BB962C8B-B14F-4D97-AF65-F5344CB8AC3E}">
        <p14:creationId xmlns:p14="http://schemas.microsoft.com/office/powerpoint/2010/main" val="429010817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Widescreen (16 x 9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edia Placeholder 5"/>
          <p:cNvSpPr>
            <a:spLocks noGrp="1" noChangeAspect="1"/>
          </p:cNvSpPr>
          <p:nvPr>
            <p:ph type="media" sz="quarter" idx="12" hasCustomPrompt="1"/>
          </p:nvPr>
        </p:nvSpPr>
        <p:spPr>
          <a:xfrm>
            <a:off x="870335" y="1035844"/>
            <a:ext cx="7405071" cy="3136923"/>
          </a:xfrm>
        </p:spPr>
        <p:txBody>
          <a:bodyPr lIns="108000" tIns="108000"/>
          <a:lstStyle>
            <a:lvl1pPr marL="0" indent="0">
              <a:buNone/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on the film icon to insert your widescreen (16x9) video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365126" y="221107"/>
            <a:ext cx="7577139" cy="253916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pPr algn="ctr"/>
            <a:endParaRPr lang="en-GB" dirty="0">
              <a:solidFill>
                <a:srgbClr val="9A8B7D"/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>
                <a:solidFill>
                  <a:srgbClr val="9A8B7D"/>
                </a:solidFill>
              </a:rPr>
              <a:t>QTQ for Apr2017 Attrition Council</a:t>
            </a:r>
            <a:endParaRPr lang="en-GB" dirty="0">
              <a:solidFill>
                <a:srgbClr val="9A8B7D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9F9F533D-B52E-4A2F-BF72-0ADD2D94BD75}" type="slidenum">
              <a:rPr lang="en-GB" smtClean="0">
                <a:solidFill>
                  <a:srgbClr val="9A8B7D"/>
                </a:solidFill>
              </a:rPr>
              <a:pPr/>
              <a:t>‹#›</a:t>
            </a:fld>
            <a:endParaRPr lang="en-GB">
              <a:solidFill>
                <a:srgbClr val="9A8B7D"/>
              </a:solidFill>
            </a:endParaRP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65124" y="519415"/>
            <a:ext cx="7597776" cy="176213"/>
          </a:xfrm>
        </p:spPr>
        <p:txBody>
          <a:bodyPr anchor="t" anchorCtr="0"/>
          <a:lstStyle>
            <a:lvl1pPr marL="0" indent="0">
              <a:spcAft>
                <a:spcPts val="0"/>
              </a:spcAft>
              <a:buNone/>
              <a:defRPr sz="1350"/>
            </a:lvl1pPr>
            <a:lvl2pPr marL="203597" indent="0">
              <a:buNone/>
              <a:defRPr/>
            </a:lvl2pPr>
            <a:lvl3pPr marL="400050" indent="0">
              <a:buNone/>
              <a:defRPr/>
            </a:lvl3pPr>
            <a:lvl4pPr marL="611981" indent="0">
              <a:buNone/>
              <a:defRPr/>
            </a:lvl4pPr>
            <a:lvl5pPr marL="828675" indent="0">
              <a:buNone/>
              <a:defRPr/>
            </a:lvl5pPr>
          </a:lstStyle>
          <a:p>
            <a:pPr lvl="0"/>
            <a:r>
              <a:rPr lang="en-US" dirty="0"/>
              <a:t>Subtitle here if required</a:t>
            </a:r>
          </a:p>
        </p:txBody>
      </p:sp>
    </p:spTree>
    <p:extLst>
      <p:ext uri="{BB962C8B-B14F-4D97-AF65-F5344CB8AC3E}">
        <p14:creationId xmlns:p14="http://schemas.microsoft.com/office/powerpoint/2010/main" val="84995619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6" y="221107"/>
            <a:ext cx="7577139" cy="253916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365124" y="885825"/>
            <a:ext cx="3986213" cy="374927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4" hasCustomPrompt="1"/>
          </p:nvPr>
        </p:nvSpPr>
        <p:spPr>
          <a:xfrm>
            <a:off x="4801134" y="885826"/>
            <a:ext cx="3996795" cy="3476625"/>
          </a:xfrm>
        </p:spPr>
        <p:txBody>
          <a:bodyPr lIns="0" tIns="0"/>
          <a:lstStyle>
            <a:lvl1pPr marL="0" indent="0">
              <a:buNone/>
              <a:defRPr sz="825" baseline="0"/>
            </a:lvl1pPr>
          </a:lstStyle>
          <a:p>
            <a:r>
              <a:rPr lang="en-GB" dirty="0"/>
              <a:t>Click on the picture icon to insert your picture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pPr algn="ctr"/>
            <a:endParaRPr lang="en-GB" dirty="0">
              <a:solidFill>
                <a:srgbClr val="9A8B7D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>
                <a:solidFill>
                  <a:srgbClr val="9A8B7D"/>
                </a:solidFill>
              </a:rPr>
              <a:t>QTQ for Apr2017 Attrition Council</a:t>
            </a:r>
            <a:endParaRPr lang="en-GB" dirty="0">
              <a:solidFill>
                <a:srgbClr val="9A8B7D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9F9F533D-B52E-4A2F-BF72-0ADD2D94BD75}" type="slidenum">
              <a:rPr lang="en-GB" smtClean="0">
                <a:solidFill>
                  <a:srgbClr val="9A8B7D"/>
                </a:solidFill>
              </a:rPr>
              <a:pPr/>
              <a:t>‹#›</a:t>
            </a:fld>
            <a:endParaRPr lang="en-GB">
              <a:solidFill>
                <a:srgbClr val="9A8B7D"/>
              </a:solidFill>
            </a:endParaRPr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365124" y="519415"/>
            <a:ext cx="7597776" cy="176213"/>
          </a:xfrm>
        </p:spPr>
        <p:txBody>
          <a:bodyPr anchor="t" anchorCtr="0"/>
          <a:lstStyle>
            <a:lvl1pPr marL="0" indent="0">
              <a:spcAft>
                <a:spcPts val="0"/>
              </a:spcAft>
              <a:buNone/>
              <a:defRPr sz="1350"/>
            </a:lvl1pPr>
            <a:lvl2pPr marL="203597" indent="0">
              <a:buNone/>
              <a:defRPr/>
            </a:lvl2pPr>
            <a:lvl3pPr marL="400050" indent="0">
              <a:buNone/>
              <a:defRPr/>
            </a:lvl3pPr>
            <a:lvl4pPr marL="611981" indent="0">
              <a:buNone/>
              <a:defRPr/>
            </a:lvl4pPr>
            <a:lvl5pPr marL="828675" indent="0">
              <a:buNone/>
              <a:defRPr/>
            </a:lvl5pPr>
          </a:lstStyle>
          <a:p>
            <a:pPr lvl="0"/>
            <a:r>
              <a:rPr lang="en-US" dirty="0"/>
              <a:t>Subtitle here if required</a:t>
            </a:r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26" hasCustomPrompt="1"/>
          </p:nvPr>
        </p:nvSpPr>
        <p:spPr>
          <a:xfrm>
            <a:off x="4801134" y="4413253"/>
            <a:ext cx="3996267" cy="226219"/>
          </a:xfrm>
        </p:spPr>
        <p:txBody>
          <a:bodyPr lIns="0" tIns="0" rIns="0" bIns="0"/>
          <a:lstStyle>
            <a:lvl1pPr marL="0" indent="0">
              <a:buNone/>
              <a:defRPr sz="600">
                <a:solidFill>
                  <a:schemeClr val="bg2"/>
                </a:solidFill>
              </a:defRPr>
            </a:lvl1pPr>
            <a:lvl2pPr marL="201122" indent="0">
              <a:buNone/>
              <a:defRPr sz="600">
                <a:solidFill>
                  <a:schemeClr val="bg2"/>
                </a:solidFill>
              </a:defRPr>
            </a:lvl2pPr>
            <a:lvl3pPr marL="405000" indent="0">
              <a:buNone/>
              <a:defRPr sz="600">
                <a:solidFill>
                  <a:schemeClr val="bg2"/>
                </a:solidFill>
              </a:defRPr>
            </a:lvl3pPr>
            <a:lvl4pPr marL="608316" indent="0">
              <a:buNone/>
              <a:defRPr sz="600">
                <a:solidFill>
                  <a:schemeClr val="bg2"/>
                </a:solidFill>
              </a:defRPr>
            </a:lvl4pPr>
            <a:lvl5pPr marL="810000" indent="0">
              <a:buNone/>
              <a:defRPr sz="6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Enter your image caption text here</a:t>
            </a:r>
          </a:p>
        </p:txBody>
      </p:sp>
    </p:spTree>
    <p:extLst>
      <p:ext uri="{BB962C8B-B14F-4D97-AF65-F5344CB8AC3E}">
        <p14:creationId xmlns:p14="http://schemas.microsoft.com/office/powerpoint/2010/main" val="580394051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6" y="221107"/>
            <a:ext cx="7577139" cy="253916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365124" y="885825"/>
            <a:ext cx="3986213" cy="375642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pPr algn="ctr"/>
            <a:endParaRPr lang="en-GB" dirty="0">
              <a:solidFill>
                <a:srgbClr val="9A8B7D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>
                <a:solidFill>
                  <a:srgbClr val="9A8B7D"/>
                </a:solidFill>
              </a:rPr>
              <a:t>QTQ for Apr2017 Attrition Council</a:t>
            </a:r>
            <a:endParaRPr lang="en-GB" dirty="0">
              <a:solidFill>
                <a:srgbClr val="9A8B7D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9F9F533D-B52E-4A2F-BF72-0ADD2D94BD75}" type="slidenum">
              <a:rPr lang="en-GB" smtClean="0">
                <a:solidFill>
                  <a:srgbClr val="9A8B7D"/>
                </a:solidFill>
              </a:rPr>
              <a:pPr/>
              <a:t>‹#›</a:t>
            </a:fld>
            <a:endParaRPr lang="en-GB">
              <a:solidFill>
                <a:srgbClr val="9A8B7D"/>
              </a:solidFill>
            </a:endParaRPr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21" hasCustomPrompt="1"/>
          </p:nvPr>
        </p:nvSpPr>
        <p:spPr>
          <a:xfrm>
            <a:off x="365124" y="519415"/>
            <a:ext cx="7597776" cy="176213"/>
          </a:xfrm>
        </p:spPr>
        <p:txBody>
          <a:bodyPr anchor="t" anchorCtr="0"/>
          <a:lstStyle>
            <a:lvl1pPr marL="0" indent="0">
              <a:spcAft>
                <a:spcPts val="0"/>
              </a:spcAft>
              <a:buNone/>
              <a:defRPr sz="1350"/>
            </a:lvl1pPr>
            <a:lvl2pPr marL="203597" indent="0">
              <a:buNone/>
              <a:defRPr/>
            </a:lvl2pPr>
            <a:lvl3pPr marL="400050" indent="0">
              <a:buNone/>
              <a:defRPr/>
            </a:lvl3pPr>
            <a:lvl4pPr marL="611981" indent="0">
              <a:buNone/>
              <a:defRPr/>
            </a:lvl4pPr>
            <a:lvl5pPr marL="828675" indent="0">
              <a:buNone/>
              <a:defRPr/>
            </a:lvl5pPr>
          </a:lstStyle>
          <a:p>
            <a:pPr lvl="0"/>
            <a:r>
              <a:rPr lang="en-US" dirty="0"/>
              <a:t>Subtitle here if required</a:t>
            </a:r>
          </a:p>
        </p:txBody>
      </p:sp>
      <p:sp>
        <p:nvSpPr>
          <p:cNvPr id="11" name="Picture Placeholder 8"/>
          <p:cNvSpPr>
            <a:spLocks noGrp="1"/>
          </p:cNvSpPr>
          <p:nvPr>
            <p:ph type="pic" sz="quarter" idx="23" hasCustomPrompt="1"/>
          </p:nvPr>
        </p:nvSpPr>
        <p:spPr>
          <a:xfrm>
            <a:off x="4801134" y="885429"/>
            <a:ext cx="3996795" cy="1533922"/>
          </a:xfrm>
        </p:spPr>
        <p:txBody>
          <a:bodyPr lIns="0" tIns="0"/>
          <a:lstStyle>
            <a:lvl1pPr marL="0" indent="0">
              <a:buNone/>
              <a:defRPr sz="825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on the picture icon to insert your picture</a:t>
            </a:r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4801134" y="2482853"/>
            <a:ext cx="3996267" cy="226219"/>
          </a:xfrm>
        </p:spPr>
        <p:txBody>
          <a:bodyPr lIns="0" tIns="0" rIns="0" bIns="0"/>
          <a:lstStyle>
            <a:lvl1pPr marL="0" indent="0">
              <a:buNone/>
              <a:defRPr sz="600">
                <a:solidFill>
                  <a:schemeClr val="bg2"/>
                </a:solidFill>
              </a:defRPr>
            </a:lvl1pPr>
            <a:lvl2pPr marL="201122" indent="0">
              <a:buNone/>
              <a:defRPr sz="600">
                <a:solidFill>
                  <a:schemeClr val="bg2"/>
                </a:solidFill>
              </a:defRPr>
            </a:lvl2pPr>
            <a:lvl3pPr marL="405000" indent="0">
              <a:buNone/>
              <a:defRPr sz="600">
                <a:solidFill>
                  <a:schemeClr val="bg2"/>
                </a:solidFill>
              </a:defRPr>
            </a:lvl3pPr>
            <a:lvl4pPr marL="608316" indent="0">
              <a:buNone/>
              <a:defRPr sz="600">
                <a:solidFill>
                  <a:schemeClr val="bg2"/>
                </a:solidFill>
              </a:defRPr>
            </a:lvl4pPr>
            <a:lvl5pPr marL="810000" indent="0">
              <a:buNone/>
              <a:defRPr sz="6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Enter your image caption text here</a:t>
            </a:r>
          </a:p>
        </p:txBody>
      </p:sp>
      <p:sp>
        <p:nvSpPr>
          <p:cNvPr id="15" name="Picture Placeholder 8"/>
          <p:cNvSpPr>
            <a:spLocks noGrp="1"/>
          </p:cNvSpPr>
          <p:nvPr>
            <p:ph type="pic" sz="quarter" idx="25" hasCustomPrompt="1"/>
          </p:nvPr>
        </p:nvSpPr>
        <p:spPr>
          <a:xfrm>
            <a:off x="4801134" y="2815830"/>
            <a:ext cx="3996795" cy="1533922"/>
          </a:xfrm>
        </p:spPr>
        <p:txBody>
          <a:bodyPr lIns="0" tIns="0"/>
          <a:lstStyle>
            <a:lvl1pPr marL="0" indent="0">
              <a:buNone/>
              <a:defRPr sz="825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on the picture icon to insert your picture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6" hasCustomPrompt="1"/>
          </p:nvPr>
        </p:nvSpPr>
        <p:spPr>
          <a:xfrm>
            <a:off x="4801134" y="4413253"/>
            <a:ext cx="3996267" cy="226219"/>
          </a:xfrm>
        </p:spPr>
        <p:txBody>
          <a:bodyPr lIns="0" tIns="0" rIns="0" bIns="0"/>
          <a:lstStyle>
            <a:lvl1pPr marL="0" indent="0">
              <a:buNone/>
              <a:defRPr sz="600">
                <a:solidFill>
                  <a:schemeClr val="bg2"/>
                </a:solidFill>
              </a:defRPr>
            </a:lvl1pPr>
            <a:lvl2pPr marL="201122" indent="0">
              <a:buNone/>
              <a:defRPr sz="600">
                <a:solidFill>
                  <a:schemeClr val="bg2"/>
                </a:solidFill>
              </a:defRPr>
            </a:lvl2pPr>
            <a:lvl3pPr marL="405000" indent="0">
              <a:buNone/>
              <a:defRPr sz="600">
                <a:solidFill>
                  <a:schemeClr val="bg2"/>
                </a:solidFill>
              </a:defRPr>
            </a:lvl3pPr>
            <a:lvl4pPr marL="608316" indent="0">
              <a:buNone/>
              <a:defRPr sz="600">
                <a:solidFill>
                  <a:schemeClr val="bg2"/>
                </a:solidFill>
              </a:defRPr>
            </a:lvl4pPr>
            <a:lvl5pPr marL="810000" indent="0">
              <a:buNone/>
              <a:defRPr sz="6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Enter your image caption text here</a:t>
            </a:r>
          </a:p>
        </p:txBody>
      </p:sp>
    </p:spTree>
    <p:extLst>
      <p:ext uri="{BB962C8B-B14F-4D97-AF65-F5344CB8AC3E}">
        <p14:creationId xmlns:p14="http://schemas.microsoft.com/office/powerpoint/2010/main" val="9382128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Sub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 noChangeAspect="1"/>
          </p:cNvSpPr>
          <p:nvPr>
            <p:ph sz="quarter" idx="19"/>
          </p:nvPr>
        </p:nvSpPr>
        <p:spPr>
          <a:xfrm>
            <a:off x="360000" y="1539685"/>
            <a:ext cx="8418513" cy="2729104"/>
          </a:xfrm>
          <a:prstGeom prst="rect">
            <a:avLst/>
          </a:prstGeom>
        </p:spPr>
        <p:txBody>
          <a:bodyPr l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359152" y="1191711"/>
            <a:ext cx="8418513" cy="338554"/>
          </a:xfrm>
          <a:prstGeom prst="rect">
            <a:avLst/>
          </a:prstGeom>
        </p:spPr>
        <p:txBody>
          <a:bodyPr lIns="0" anchor="t" anchorCtr="0">
            <a:spAutoFit/>
          </a:bodyPr>
          <a:lstStyle>
            <a:lvl1pPr marL="0" indent="0">
              <a:spcAft>
                <a:spcPts val="0"/>
              </a:spcAft>
              <a:buNone/>
              <a:defRPr sz="1600" b="1">
                <a:solidFill>
                  <a:schemeClr val="accent1"/>
                </a:solidFill>
              </a:defRPr>
            </a:lvl1pPr>
            <a:lvl2pPr marL="271463" indent="0">
              <a:buNone/>
              <a:defRPr/>
            </a:lvl2pPr>
            <a:lvl3pPr marL="533400" indent="0">
              <a:buNone/>
              <a:defRPr/>
            </a:lvl3pPr>
            <a:lvl4pPr marL="815975" indent="0">
              <a:buNone/>
              <a:defRPr/>
            </a:lvl4pPr>
            <a:lvl5pPr marL="1104900" indent="0">
              <a:buNone/>
              <a:defRPr/>
            </a:lvl5pPr>
          </a:lstStyle>
          <a:p>
            <a:pPr lvl="0"/>
            <a:r>
              <a:rPr lang="en-US" dirty="0"/>
              <a:t>Subheading here if required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59152" y="693553"/>
            <a:ext cx="7578000" cy="276999"/>
          </a:xfrm>
          <a:prstGeom prst="rect">
            <a:avLst/>
          </a:prstGeom>
        </p:spPr>
        <p:txBody>
          <a:bodyPr lIns="0" anchor="t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Arial" pitchFamily="34" charset="0"/>
              <a:buNone/>
              <a:tabLst/>
              <a:defRPr sz="1600" i="0">
                <a:latin typeface="+mn-lt"/>
              </a:defRPr>
            </a:lvl1pPr>
            <a:lvl2pPr marL="271463" indent="0">
              <a:buNone/>
              <a:defRPr/>
            </a:lvl2pPr>
            <a:lvl3pPr marL="533400" indent="0">
              <a:buNone/>
              <a:defRPr/>
            </a:lvl3pPr>
            <a:lvl4pPr marL="815975" indent="0">
              <a:buNone/>
              <a:defRPr/>
            </a:lvl4pPr>
            <a:lvl5pPr marL="1104900" indent="0">
              <a:buNone/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Arial" pitchFamily="34" charset="0"/>
              <a:buNone/>
              <a:tabLst/>
              <a:defRPr/>
            </a:pPr>
            <a:r>
              <a:rPr lang="en-GB" dirty="0"/>
              <a:t>Supporting heading</a:t>
            </a:r>
            <a:r>
              <a:rPr lang="en-US" dirty="0"/>
              <a:t> here if required</a:t>
            </a:r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359152" y="4322020"/>
            <a:ext cx="8424000" cy="123111"/>
          </a:xfrm>
          <a:prstGeom prst="rect">
            <a:avLst/>
          </a:prstGeom>
        </p:spPr>
        <p:txBody>
          <a:bodyPr wrap="square" anchor="b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itchFamily="34" charset="0"/>
              <a:buNone/>
              <a:tabLst/>
              <a:defRPr sz="800" baseline="0"/>
            </a:lvl1pPr>
            <a:lvl2pPr marL="268163" indent="0">
              <a:buNone/>
              <a:defRPr sz="800"/>
            </a:lvl2pPr>
            <a:lvl3pPr marL="540000" indent="0">
              <a:buNone/>
              <a:defRPr sz="800"/>
            </a:lvl3pPr>
            <a:lvl4pPr marL="811088" indent="0">
              <a:buNone/>
              <a:defRPr sz="800"/>
            </a:lvl4pPr>
            <a:lvl5pPr marL="1080000" indent="0">
              <a:buNone/>
              <a:defRPr sz="800"/>
            </a:lvl5pPr>
          </a:lstStyle>
          <a:p>
            <a:pPr lvl="0"/>
            <a:r>
              <a:rPr lang="en-US" dirty="0"/>
              <a:t>Insert Source text here</a:t>
            </a:r>
          </a:p>
        </p:txBody>
      </p:sp>
      <p:sp>
        <p:nvSpPr>
          <p:cNvPr id="20" name="Title 19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heading style</a:t>
            </a:r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pPr algn="ctr"/>
            <a:r>
              <a:rPr lang="en-US"/>
              <a:t>Insert your date / confidentiality text here</a:t>
            </a:r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2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16x9 core template</a:t>
            </a:r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2332922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65126" y="221107"/>
            <a:ext cx="7577139" cy="2539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 algn="ctr"/>
            <a:endParaRPr lang="en-GB" dirty="0">
              <a:solidFill>
                <a:srgbClr val="9A8B7D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>
                <a:solidFill>
                  <a:srgbClr val="9A8B7D"/>
                </a:solidFill>
              </a:rPr>
              <a:t>QTQ for Apr2017 Attrition Council</a:t>
            </a:r>
            <a:endParaRPr lang="en-GB" dirty="0">
              <a:solidFill>
                <a:srgbClr val="9A8B7D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9F9F533D-B52E-4A2F-BF72-0ADD2D94BD75}" type="slidenum">
              <a:rPr lang="en-GB" smtClean="0">
                <a:solidFill>
                  <a:srgbClr val="9A8B7D"/>
                </a:solidFill>
              </a:rPr>
              <a:pPr/>
              <a:t>‹#›</a:t>
            </a:fld>
            <a:endParaRPr lang="en-GB">
              <a:solidFill>
                <a:srgbClr val="9A8B7D"/>
              </a:solidFill>
            </a:endParaRP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65124" y="519415"/>
            <a:ext cx="7597776" cy="176213"/>
          </a:xfrm>
        </p:spPr>
        <p:txBody>
          <a:bodyPr anchor="t" anchorCtr="0"/>
          <a:lstStyle>
            <a:lvl1pPr marL="0" indent="0">
              <a:spcAft>
                <a:spcPts val="0"/>
              </a:spcAft>
              <a:buNone/>
              <a:defRPr sz="1350"/>
            </a:lvl1pPr>
            <a:lvl2pPr marL="203597" indent="0">
              <a:buNone/>
              <a:defRPr/>
            </a:lvl2pPr>
            <a:lvl3pPr marL="400050" indent="0">
              <a:buNone/>
              <a:defRPr/>
            </a:lvl3pPr>
            <a:lvl4pPr marL="611981" indent="0">
              <a:buNone/>
              <a:defRPr/>
            </a:lvl4pPr>
            <a:lvl5pPr marL="828675" indent="0">
              <a:buNone/>
              <a:defRPr/>
            </a:lvl5pPr>
          </a:lstStyle>
          <a:p>
            <a:pPr lvl="0"/>
            <a:r>
              <a:rPr lang="en-US" dirty="0"/>
              <a:t>Subtitle here if required</a:t>
            </a:r>
          </a:p>
        </p:txBody>
      </p:sp>
    </p:spTree>
    <p:extLst>
      <p:ext uri="{BB962C8B-B14F-4D97-AF65-F5344CB8AC3E}">
        <p14:creationId xmlns:p14="http://schemas.microsoft.com/office/powerpoint/2010/main" val="389512488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traight Connector 19"/>
          <p:cNvCxnSpPr/>
          <p:nvPr userDrawn="1"/>
        </p:nvCxnSpPr>
        <p:spPr>
          <a:xfrm>
            <a:off x="374651" y="4742467"/>
            <a:ext cx="8416225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endParaRPr lang="en-GB" dirty="0">
              <a:solidFill>
                <a:srgbClr val="9A8B7D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9A8B7D"/>
                </a:solidFill>
              </a:rPr>
              <a:t>QTQ for Apr2017 Attrition Council</a:t>
            </a:r>
            <a:endParaRPr lang="en-GB" dirty="0">
              <a:solidFill>
                <a:srgbClr val="9A8B7D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9F533D-B52E-4A2F-BF72-0ADD2D94BD75}" type="slidenum">
              <a:rPr lang="en-GB" smtClean="0">
                <a:solidFill>
                  <a:srgbClr val="9A8B7D"/>
                </a:solidFill>
              </a:rPr>
              <a:pPr/>
              <a:t>‹#›</a:t>
            </a:fld>
            <a:endParaRPr lang="en-GB">
              <a:solidFill>
                <a:srgbClr val="9A8B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21932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60000" y="693553"/>
            <a:ext cx="7578000" cy="276999"/>
          </a:xfrm>
          <a:prstGeom prst="rect">
            <a:avLst/>
          </a:prstGeom>
        </p:spPr>
        <p:txBody>
          <a:bodyPr lIns="0" anchor="t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Arial" pitchFamily="34" charset="0"/>
              <a:buNone/>
              <a:tabLst/>
              <a:defRPr sz="1600" i="0">
                <a:latin typeface="+mn-lt"/>
              </a:defRPr>
            </a:lvl1pPr>
            <a:lvl2pPr marL="271463" indent="0">
              <a:buNone/>
              <a:defRPr/>
            </a:lvl2pPr>
            <a:lvl3pPr marL="533400" indent="0">
              <a:buNone/>
              <a:defRPr/>
            </a:lvl3pPr>
            <a:lvl4pPr marL="815975" indent="0">
              <a:buNone/>
              <a:defRPr/>
            </a:lvl4pPr>
            <a:lvl5pPr marL="1104900" indent="0">
              <a:buNone/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Arial" pitchFamily="34" charset="0"/>
              <a:buNone/>
              <a:tabLst/>
              <a:defRPr/>
            </a:pPr>
            <a:r>
              <a:rPr lang="en-GB" dirty="0"/>
              <a:t>Supporting heading</a:t>
            </a:r>
            <a:r>
              <a:rPr lang="en-US" dirty="0"/>
              <a:t> here if required</a:t>
            </a:r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360000" y="4229687"/>
            <a:ext cx="8424000" cy="215444"/>
          </a:xfrm>
          <a:prstGeom prst="rect">
            <a:avLst/>
          </a:prstGeom>
        </p:spPr>
        <p:txBody>
          <a:bodyPr wrap="square" lIns="0" anchor="b" anchorCtr="0">
            <a:spAutoFit/>
          </a:bodyPr>
          <a:lstStyle>
            <a:lvl1pPr marL="0" indent="0">
              <a:buNone/>
              <a:defRPr sz="800" baseline="0"/>
            </a:lvl1pPr>
            <a:lvl2pPr marL="268163" indent="0">
              <a:buNone/>
              <a:defRPr sz="800"/>
            </a:lvl2pPr>
            <a:lvl3pPr marL="540000" indent="0">
              <a:buNone/>
              <a:defRPr sz="800"/>
            </a:lvl3pPr>
            <a:lvl4pPr marL="811088" indent="0">
              <a:buNone/>
              <a:defRPr sz="800"/>
            </a:lvl4pPr>
            <a:lvl5pPr marL="1080000" indent="0">
              <a:buNone/>
              <a:defRPr sz="800"/>
            </a:lvl5pPr>
          </a:lstStyle>
          <a:p>
            <a:pPr lvl="0"/>
            <a:r>
              <a:rPr lang="en-US" dirty="0"/>
              <a:t>Insert Source text here</a:t>
            </a:r>
          </a:p>
        </p:txBody>
      </p:sp>
      <p:sp>
        <p:nvSpPr>
          <p:cNvPr id="19" name="Title 18"/>
          <p:cNvSpPr>
            <a:spLocks noGrp="1"/>
          </p:cNvSpPr>
          <p:nvPr>
            <p:ph type="title" hasCustomPrompt="1"/>
          </p:nvPr>
        </p:nvSpPr>
        <p:spPr>
          <a:xfrm>
            <a:off x="360000" y="288639"/>
            <a:ext cx="7577139" cy="338554"/>
          </a:xfrm>
        </p:spPr>
        <p:txBody>
          <a:bodyPr/>
          <a:lstStyle/>
          <a:p>
            <a:r>
              <a:rPr lang="en-US" dirty="0"/>
              <a:t>Click to edit Master heading style</a:t>
            </a:r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pPr algn="ctr"/>
            <a:r>
              <a:rPr lang="en-US"/>
              <a:t>Insert your date / confidentiality text here</a:t>
            </a:r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16x9 core template</a:t>
            </a:r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9" name="Content Placeholder 12"/>
          <p:cNvSpPr>
            <a:spLocks noGrp="1" noChangeAspect="1"/>
          </p:cNvSpPr>
          <p:nvPr>
            <p:ph sz="quarter" idx="17"/>
          </p:nvPr>
        </p:nvSpPr>
        <p:spPr>
          <a:xfrm>
            <a:off x="360000" y="1192389"/>
            <a:ext cx="8423275" cy="3076400"/>
          </a:xfrm>
          <a:prstGeom prst="rect">
            <a:avLst/>
          </a:prstGeom>
        </p:spPr>
        <p:txBody>
          <a:bodyPr lIns="0"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172251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 noChangeAspect="1"/>
          </p:cNvSpPr>
          <p:nvPr>
            <p:ph sz="quarter" idx="18"/>
          </p:nvPr>
        </p:nvSpPr>
        <p:spPr>
          <a:xfrm>
            <a:off x="4805363" y="1193800"/>
            <a:ext cx="3978275" cy="3065463"/>
          </a:xfrm>
          <a:prstGeom prst="rect">
            <a:avLst/>
          </a:prstGeom>
        </p:spPr>
        <p:txBody>
          <a:bodyPr l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9152" y="288639"/>
            <a:ext cx="7577139" cy="338554"/>
          </a:xfrm>
        </p:spPr>
        <p:txBody>
          <a:bodyPr/>
          <a:lstStyle/>
          <a:p>
            <a:r>
              <a:rPr lang="en-US" dirty="0"/>
              <a:t>Click to edit Master heading style</a:t>
            </a:r>
            <a:endParaRPr lang="en-GB" dirty="0"/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59152" y="693553"/>
            <a:ext cx="7578000" cy="276999"/>
          </a:xfrm>
          <a:prstGeom prst="rect">
            <a:avLst/>
          </a:prstGeom>
        </p:spPr>
        <p:txBody>
          <a:bodyPr lIns="0" anchor="t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Arial" pitchFamily="34" charset="0"/>
              <a:buNone/>
              <a:tabLst/>
              <a:defRPr sz="1600" i="0">
                <a:latin typeface="+mn-lt"/>
              </a:defRPr>
            </a:lvl1pPr>
            <a:lvl2pPr marL="271463" indent="0">
              <a:buNone/>
              <a:defRPr/>
            </a:lvl2pPr>
            <a:lvl3pPr marL="533400" indent="0">
              <a:buNone/>
              <a:defRPr/>
            </a:lvl3pPr>
            <a:lvl4pPr marL="815975" indent="0">
              <a:buNone/>
              <a:defRPr/>
            </a:lvl4pPr>
            <a:lvl5pPr marL="1104900" indent="0">
              <a:buNone/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Arial" pitchFamily="34" charset="0"/>
              <a:buNone/>
              <a:tabLst/>
              <a:defRPr/>
            </a:pPr>
            <a:r>
              <a:rPr lang="en-GB" dirty="0"/>
              <a:t>Supporting heading</a:t>
            </a:r>
            <a:r>
              <a:rPr lang="en-US" dirty="0"/>
              <a:t> here if required</a:t>
            </a:r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359152" y="4229687"/>
            <a:ext cx="3979486" cy="215444"/>
          </a:xfrm>
          <a:prstGeom prst="rect">
            <a:avLst/>
          </a:prstGeom>
        </p:spPr>
        <p:txBody>
          <a:bodyPr wrap="square" lIns="0" anchor="b" anchorCtr="0">
            <a:spAutoFit/>
          </a:bodyPr>
          <a:lstStyle>
            <a:lvl1pPr marL="0" indent="0">
              <a:buNone/>
              <a:defRPr sz="800" baseline="0"/>
            </a:lvl1pPr>
            <a:lvl2pPr marL="268163" indent="0">
              <a:buNone/>
              <a:defRPr sz="800"/>
            </a:lvl2pPr>
            <a:lvl3pPr marL="540000" indent="0">
              <a:buNone/>
              <a:defRPr sz="800"/>
            </a:lvl3pPr>
            <a:lvl4pPr marL="811088" indent="0">
              <a:buNone/>
              <a:defRPr sz="800"/>
            </a:lvl4pPr>
            <a:lvl5pPr marL="1080000" indent="0">
              <a:buNone/>
              <a:defRPr sz="800"/>
            </a:lvl5pPr>
          </a:lstStyle>
          <a:p>
            <a:pPr lvl="0"/>
            <a:r>
              <a:rPr lang="en-US" dirty="0"/>
              <a:t>Insert Source text here</a:t>
            </a:r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4797217" y="4229687"/>
            <a:ext cx="3996000" cy="215444"/>
          </a:xfrm>
          <a:prstGeom prst="rect">
            <a:avLst/>
          </a:prstGeom>
        </p:spPr>
        <p:txBody>
          <a:bodyPr wrap="square" lIns="0" anchor="b" anchorCtr="0">
            <a:spAutoFit/>
          </a:bodyPr>
          <a:lstStyle>
            <a:lvl1pPr marL="0" indent="0">
              <a:buNone/>
              <a:defRPr sz="800" baseline="0"/>
            </a:lvl1pPr>
            <a:lvl2pPr marL="268163" indent="0">
              <a:buNone/>
              <a:defRPr sz="800"/>
            </a:lvl2pPr>
            <a:lvl3pPr marL="540000" indent="0">
              <a:buNone/>
              <a:defRPr sz="800"/>
            </a:lvl3pPr>
            <a:lvl4pPr marL="811088" indent="0">
              <a:buNone/>
              <a:defRPr sz="800"/>
            </a:lvl4pPr>
            <a:lvl5pPr marL="1080000" indent="0">
              <a:buNone/>
              <a:defRPr sz="800"/>
            </a:lvl5pPr>
          </a:lstStyle>
          <a:p>
            <a:pPr lvl="0"/>
            <a:r>
              <a:rPr lang="en-US" dirty="0"/>
              <a:t>Insert Source text here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pPr algn="ctr"/>
            <a:r>
              <a:rPr lang="en-US"/>
              <a:t>Insert your date / confidentiality text here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16x9 core template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Content Placeholder 11"/>
          <p:cNvSpPr>
            <a:spLocks noGrp="1" noChangeAspect="1"/>
          </p:cNvSpPr>
          <p:nvPr>
            <p:ph sz="quarter" idx="17"/>
          </p:nvPr>
        </p:nvSpPr>
        <p:spPr>
          <a:xfrm>
            <a:off x="360000" y="1193800"/>
            <a:ext cx="3973875" cy="3065463"/>
          </a:xfrm>
          <a:prstGeom prst="rect">
            <a:avLst/>
          </a:prstGeom>
        </p:spPr>
        <p:txBody>
          <a:bodyPr l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060525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2"/>
          <p:cNvSpPr>
            <a:spLocks noGrp="1"/>
          </p:cNvSpPr>
          <p:nvPr>
            <p:ph type="body" idx="19" hasCustomPrompt="1"/>
          </p:nvPr>
        </p:nvSpPr>
        <p:spPr>
          <a:xfrm>
            <a:off x="360000" y="1194204"/>
            <a:ext cx="3973875" cy="338554"/>
          </a:xfrm>
          <a:prstGeom prst="rect">
            <a:avLst/>
          </a:prstGeom>
        </p:spPr>
        <p:txBody>
          <a:bodyPr wrap="square" lIns="0" anchor="t" anchorCtr="0">
            <a:spAutoFit/>
          </a:bodyPr>
          <a:lstStyle>
            <a:lvl1pPr marL="0" indent="0">
              <a:buNone/>
              <a:defRPr sz="16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Subheading here if required</a:t>
            </a:r>
          </a:p>
        </p:txBody>
      </p:sp>
      <p:sp>
        <p:nvSpPr>
          <p:cNvPr id="20" name="Text Placeholder 2"/>
          <p:cNvSpPr>
            <a:spLocks noGrp="1"/>
          </p:cNvSpPr>
          <p:nvPr>
            <p:ph type="body" idx="21" hasCustomPrompt="1"/>
          </p:nvPr>
        </p:nvSpPr>
        <p:spPr>
          <a:xfrm>
            <a:off x="4805363" y="1194204"/>
            <a:ext cx="3978275" cy="246221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>
              <a:buNone/>
              <a:defRPr sz="16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Subheading here if required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0000" y="288639"/>
            <a:ext cx="7577139" cy="338554"/>
          </a:xfrm>
        </p:spPr>
        <p:txBody>
          <a:bodyPr/>
          <a:lstStyle/>
          <a:p>
            <a:r>
              <a:rPr lang="en-US" dirty="0"/>
              <a:t>Click to edit Master heading style</a:t>
            </a:r>
            <a:endParaRPr lang="en-GB" dirty="0"/>
          </a:p>
        </p:txBody>
      </p:sp>
      <p:sp>
        <p:nvSpPr>
          <p:cNvPr id="17" name="Content Placeholder 11"/>
          <p:cNvSpPr>
            <a:spLocks noGrp="1" noChangeAspect="1"/>
          </p:cNvSpPr>
          <p:nvPr>
            <p:ph sz="quarter" idx="17"/>
          </p:nvPr>
        </p:nvSpPr>
        <p:spPr>
          <a:xfrm>
            <a:off x="360000" y="1516484"/>
            <a:ext cx="3973875" cy="2742779"/>
          </a:xfrm>
          <a:prstGeom prst="rect">
            <a:avLst/>
          </a:prstGeom>
        </p:spPr>
        <p:txBody>
          <a:bodyPr l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2" name="Content Placeholder 13"/>
          <p:cNvSpPr>
            <a:spLocks noGrp="1" noChangeAspect="1"/>
          </p:cNvSpPr>
          <p:nvPr>
            <p:ph sz="quarter" idx="18"/>
          </p:nvPr>
        </p:nvSpPr>
        <p:spPr>
          <a:xfrm>
            <a:off x="4805363" y="1516484"/>
            <a:ext cx="3978275" cy="2745954"/>
          </a:xfrm>
          <a:prstGeom prst="rect">
            <a:avLst/>
          </a:prstGeom>
        </p:spPr>
        <p:txBody>
          <a:bodyPr l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31" hasCustomPrompt="1"/>
          </p:nvPr>
        </p:nvSpPr>
        <p:spPr>
          <a:xfrm>
            <a:off x="360000" y="4229687"/>
            <a:ext cx="3973875" cy="215444"/>
          </a:xfrm>
          <a:prstGeom prst="rect">
            <a:avLst/>
          </a:prstGeom>
        </p:spPr>
        <p:txBody>
          <a:bodyPr wrap="square" lIns="0" anchor="b" anchorCtr="0">
            <a:spAutoFit/>
          </a:bodyPr>
          <a:lstStyle>
            <a:lvl1pPr marL="0" indent="0">
              <a:buNone/>
              <a:defRPr sz="800" baseline="0"/>
            </a:lvl1pPr>
            <a:lvl2pPr marL="268163" indent="0">
              <a:buNone/>
              <a:defRPr sz="800"/>
            </a:lvl2pPr>
            <a:lvl3pPr marL="540000" indent="0">
              <a:buNone/>
              <a:defRPr sz="800"/>
            </a:lvl3pPr>
            <a:lvl4pPr marL="811088" indent="0">
              <a:buNone/>
              <a:defRPr sz="800"/>
            </a:lvl4pPr>
            <a:lvl5pPr marL="1080000" indent="0">
              <a:buNone/>
              <a:defRPr sz="800"/>
            </a:lvl5pPr>
          </a:lstStyle>
          <a:p>
            <a:pPr lvl="0"/>
            <a:r>
              <a:rPr lang="en-US" dirty="0"/>
              <a:t>Insert Source text here</a:t>
            </a:r>
          </a:p>
        </p:txBody>
      </p:sp>
      <p:sp>
        <p:nvSpPr>
          <p:cNvPr id="24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4798800" y="4229687"/>
            <a:ext cx="3984838" cy="215444"/>
          </a:xfrm>
          <a:prstGeom prst="rect">
            <a:avLst/>
          </a:prstGeom>
        </p:spPr>
        <p:txBody>
          <a:bodyPr wrap="square" lIns="0" anchor="b" anchorCtr="0">
            <a:spAutoFit/>
          </a:bodyPr>
          <a:lstStyle>
            <a:lvl1pPr marL="0" indent="0">
              <a:buNone/>
              <a:defRPr sz="800" baseline="0"/>
            </a:lvl1pPr>
            <a:lvl2pPr marL="268163" indent="0">
              <a:buNone/>
              <a:defRPr sz="800"/>
            </a:lvl2pPr>
            <a:lvl3pPr marL="540000" indent="0">
              <a:buNone/>
              <a:defRPr sz="800"/>
            </a:lvl3pPr>
            <a:lvl4pPr marL="811088" indent="0">
              <a:buNone/>
              <a:defRPr sz="800"/>
            </a:lvl4pPr>
            <a:lvl5pPr marL="1080000" indent="0">
              <a:buNone/>
              <a:defRPr sz="800"/>
            </a:lvl5pPr>
          </a:lstStyle>
          <a:p>
            <a:pPr lvl="0"/>
            <a:r>
              <a:rPr lang="en-US" dirty="0"/>
              <a:t>Insert Source text here</a:t>
            </a:r>
          </a:p>
        </p:txBody>
      </p:sp>
      <p:sp>
        <p:nvSpPr>
          <p:cNvPr id="28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60000" y="693553"/>
            <a:ext cx="7578000" cy="276999"/>
          </a:xfrm>
          <a:prstGeom prst="rect">
            <a:avLst/>
          </a:prstGeom>
        </p:spPr>
        <p:txBody>
          <a:bodyPr lIns="0" anchor="t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Arial" pitchFamily="34" charset="0"/>
              <a:buNone/>
              <a:tabLst/>
              <a:defRPr sz="1600" i="0">
                <a:latin typeface="+mn-lt"/>
              </a:defRPr>
            </a:lvl1pPr>
            <a:lvl2pPr marL="271463" indent="0">
              <a:buNone/>
              <a:defRPr/>
            </a:lvl2pPr>
            <a:lvl3pPr marL="533400" indent="0">
              <a:buNone/>
              <a:defRPr/>
            </a:lvl3pPr>
            <a:lvl4pPr marL="815975" indent="0">
              <a:buNone/>
              <a:defRPr/>
            </a:lvl4pPr>
            <a:lvl5pPr marL="1104900" indent="0">
              <a:buNone/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Arial" pitchFamily="34" charset="0"/>
              <a:buNone/>
              <a:tabLst/>
              <a:defRPr/>
            </a:pPr>
            <a:r>
              <a:rPr lang="en-GB" dirty="0"/>
              <a:t>Supporting heading</a:t>
            </a:r>
            <a:r>
              <a:rPr lang="en-US" dirty="0"/>
              <a:t> here if required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32"/>
          </p:nvPr>
        </p:nvSpPr>
        <p:spPr/>
        <p:txBody>
          <a:bodyPr/>
          <a:lstStyle/>
          <a:p>
            <a:pPr algn="ctr"/>
            <a:r>
              <a:rPr lang="en-US"/>
              <a:t>Insert your date / confidentiality text here</a:t>
            </a:r>
            <a:endParaRPr lang="en-GB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3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16x9 core template</a:t>
            </a:r>
            <a:endParaRPr lang="en-GB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80366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tandard (4x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edia Placeholder 5"/>
          <p:cNvSpPr>
            <a:spLocks noGrp="1" noChangeAspect="1"/>
          </p:cNvSpPr>
          <p:nvPr>
            <p:ph type="media" sz="quarter" idx="12" hasCustomPrompt="1"/>
          </p:nvPr>
        </p:nvSpPr>
        <p:spPr>
          <a:xfrm>
            <a:off x="2363400" y="1193800"/>
            <a:ext cx="4417200" cy="3311525"/>
          </a:xfrm>
          <a:prstGeom prst="rect">
            <a:avLst/>
          </a:prstGeom>
        </p:spPr>
        <p:txBody>
          <a:bodyPr lIns="108000" tIns="108000"/>
          <a:lstStyle>
            <a:lvl1pPr marL="0" indent="0">
              <a:buNone/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on the film icon to insert your Standard (4x3 video)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heading style</a:t>
            </a: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 algn="ctr"/>
            <a:r>
              <a:rPr lang="en-US"/>
              <a:t>Insert your date / confidentiality text here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16x9 core template</a:t>
            </a:r>
            <a:endParaRPr lang="en-GB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60000" y="693553"/>
            <a:ext cx="7578000" cy="276999"/>
          </a:xfrm>
          <a:prstGeom prst="rect">
            <a:avLst/>
          </a:prstGeom>
        </p:spPr>
        <p:txBody>
          <a:bodyPr lIns="0" anchor="t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Arial" pitchFamily="34" charset="0"/>
              <a:buNone/>
              <a:tabLst/>
              <a:defRPr sz="1600" i="0">
                <a:latin typeface="+mn-lt"/>
              </a:defRPr>
            </a:lvl1pPr>
            <a:lvl2pPr marL="271463" indent="0">
              <a:buNone/>
              <a:defRPr/>
            </a:lvl2pPr>
            <a:lvl3pPr marL="533400" indent="0">
              <a:buNone/>
              <a:defRPr/>
            </a:lvl3pPr>
            <a:lvl4pPr marL="815975" indent="0">
              <a:buNone/>
              <a:defRPr/>
            </a:lvl4pPr>
            <a:lvl5pPr marL="1104900" indent="0">
              <a:buNone/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Arial" pitchFamily="34" charset="0"/>
              <a:buNone/>
              <a:tabLst/>
              <a:defRPr/>
            </a:pPr>
            <a:r>
              <a:rPr lang="en-GB" dirty="0"/>
              <a:t>Supporting heading</a:t>
            </a:r>
            <a:r>
              <a:rPr lang="en-US" dirty="0"/>
              <a:t> here if required</a:t>
            </a:r>
          </a:p>
        </p:txBody>
      </p:sp>
    </p:spTree>
    <p:extLst>
      <p:ext uri="{BB962C8B-B14F-4D97-AF65-F5344CB8AC3E}">
        <p14:creationId xmlns:p14="http://schemas.microsoft.com/office/powerpoint/2010/main" val="28513491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18" Type="http://schemas.openxmlformats.org/officeDocument/2006/relationships/image" Target="../media/image4.pn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24.xml"/><Relationship Id="rId16" Type="http://schemas.openxmlformats.org/officeDocument/2006/relationships/slideLayout" Target="../slideLayouts/slideLayout38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51.xml"/><Relationship Id="rId3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50.xml"/><Relationship Id="rId2" Type="http://schemas.openxmlformats.org/officeDocument/2006/relationships/slideLayout" Target="../slideLayouts/slideLayout40.xml"/><Relationship Id="rId1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9.xml"/><Relationship Id="rId5" Type="http://schemas.openxmlformats.org/officeDocument/2006/relationships/slideLayout" Target="../slideLayouts/slideLayout43.xml"/><Relationship Id="rId15" Type="http://schemas.openxmlformats.org/officeDocument/2006/relationships/image" Target="../media/image4.png"/><Relationship Id="rId10" Type="http://schemas.openxmlformats.org/officeDocument/2006/relationships/slideLayout" Target="../slideLayouts/slideLayout48.xml"/><Relationship Id="rId4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7.xml"/><Relationship Id="rId1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9152" y="4704001"/>
            <a:ext cx="2565024" cy="27384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16x9 core template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953029" y="4704001"/>
            <a:ext cx="830123" cy="273844"/>
          </a:xfrm>
          <a:prstGeom prst="rect">
            <a:avLst/>
          </a:prstGeom>
        </p:spPr>
        <p:txBody>
          <a:bodyPr vert="horz" lIns="72000" tIns="0" rIns="0" bIns="0" rtlCol="0" anchor="t" anchorCtr="0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9F9F533D-B52E-4A2F-BF72-0ADD2D94BD7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359152" y="288639"/>
            <a:ext cx="7577139" cy="338554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/>
          <a:p>
            <a:r>
              <a:rPr lang="en-US" dirty="0"/>
              <a:t>Click to edit Master heading style</a:t>
            </a:r>
            <a:endParaRPr lang="en-GB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"/>
          </p:nvPr>
        </p:nvSpPr>
        <p:spPr>
          <a:xfrm>
            <a:off x="2985247" y="4704001"/>
            <a:ext cx="3164730" cy="273844"/>
          </a:xfrm>
          <a:prstGeom prst="rect">
            <a:avLst/>
          </a:prstGeom>
        </p:spPr>
        <p:txBody>
          <a:bodyPr vert="horz" lIns="72000" tIns="0" rIns="72000" bIns="0" rtlCol="0" anchor="t" anchorCtr="1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pPr algn="ctr"/>
            <a:r>
              <a:rPr lang="en-US"/>
              <a:t>Insert your date / confidentiality text here</a:t>
            </a:r>
            <a:endParaRPr lang="en-GB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359152" y="4599183"/>
            <a:ext cx="8424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>
            <a:off x="359152" y="1078541"/>
            <a:ext cx="8424000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1783" y="237109"/>
            <a:ext cx="749683" cy="719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7562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2" r:id="rId1"/>
    <p:sldLayoutId id="2147483741" r:id="rId2"/>
    <p:sldLayoutId id="2147483759" r:id="rId3"/>
    <p:sldLayoutId id="2147483663" r:id="rId4"/>
    <p:sldLayoutId id="2147483665" r:id="rId5"/>
    <p:sldLayoutId id="2147483664" r:id="rId6"/>
    <p:sldLayoutId id="2147483668" r:id="rId7"/>
    <p:sldLayoutId id="2147483669" r:id="rId8"/>
    <p:sldLayoutId id="2147483670" r:id="rId9"/>
    <p:sldLayoutId id="2147483671" r:id="rId10"/>
    <p:sldLayoutId id="2147483730" r:id="rId11"/>
    <p:sldLayoutId id="2147483728" r:id="rId12"/>
    <p:sldLayoutId id="2147483673" r:id="rId13"/>
    <p:sldLayoutId id="2147483674" r:id="rId14"/>
    <p:sldLayoutId id="2147483675" r:id="rId15"/>
    <p:sldLayoutId id="2147483747" r:id="rId16"/>
    <p:sldLayoutId id="2147483760" r:id="rId17"/>
    <p:sldLayoutId id="2147483723" r:id="rId18"/>
    <p:sldLayoutId id="2147483724" r:id="rId19"/>
    <p:sldLayoutId id="2147483725" r:id="rId20"/>
    <p:sldLayoutId id="2147483761" r:id="rId21"/>
    <p:sldLayoutId id="2147483795" r:id="rId22"/>
  </p:sldLayoutIdLst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200" b="1" kern="120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270000" indent="-270000" algn="l" defTabSz="914400" rtl="0" eaLnBrk="1" latinLnBrk="0" hangingPunct="1">
        <a:spcBef>
          <a:spcPts val="0"/>
        </a:spcBef>
        <a:spcAft>
          <a:spcPts val="600"/>
        </a:spcAft>
        <a:buClr>
          <a:schemeClr val="tx1"/>
        </a:buClr>
        <a:buFont typeface="Arial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538163" indent="-270000" algn="l" defTabSz="914400" rtl="0" eaLnBrk="1" latinLnBrk="0" hangingPunct="1">
        <a:spcBef>
          <a:spcPts val="0"/>
        </a:spcBef>
        <a:spcAft>
          <a:spcPts val="600"/>
        </a:spcAft>
        <a:buFont typeface="Arial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810000" indent="-270000" algn="l" defTabSz="914400" rtl="0" eaLnBrk="1" latinLnBrk="0" hangingPunct="1">
        <a:spcBef>
          <a:spcPts val="0"/>
        </a:spcBef>
        <a:spcAft>
          <a:spcPts val="600"/>
        </a:spcAft>
        <a:buFont typeface="Arial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081088" indent="-270000" algn="l" defTabSz="914400" rtl="0" eaLnBrk="1" latinLnBrk="0" hangingPunct="1">
        <a:spcBef>
          <a:spcPts val="0"/>
        </a:spcBef>
        <a:spcAft>
          <a:spcPts val="600"/>
        </a:spcAft>
        <a:buFont typeface="Arial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350000" indent="-270000" algn="l" defTabSz="914400" rtl="0" eaLnBrk="1" latinLnBrk="0" hangingPunct="1">
        <a:spcBef>
          <a:spcPts val="0"/>
        </a:spcBef>
        <a:spcAft>
          <a:spcPts val="600"/>
        </a:spcAft>
        <a:buFont typeface="Arial" pitchFamily="34" charset="0"/>
        <a:buChar char="–"/>
        <a:defRPr sz="12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620000" indent="-270000" algn="l" defTabSz="914400" rtl="0" eaLnBrk="1" latinLnBrk="0" hangingPunct="1">
        <a:spcBef>
          <a:spcPts val="0"/>
        </a:spcBef>
        <a:spcAft>
          <a:spcPts val="600"/>
        </a:spcAft>
        <a:buFont typeface="Arial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800000" indent="-270000" algn="l" defTabSz="914400" rtl="0" eaLnBrk="1" latinLnBrk="0" hangingPunct="1">
        <a:spcBef>
          <a:spcPts val="0"/>
        </a:spcBef>
        <a:spcAft>
          <a:spcPts val="600"/>
        </a:spcAft>
        <a:buFont typeface="Arial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070000" indent="-270000" algn="l" defTabSz="914400" rtl="0" eaLnBrk="1" latinLnBrk="0" hangingPunct="1">
        <a:spcBef>
          <a:spcPts val="0"/>
        </a:spcBef>
        <a:spcAft>
          <a:spcPts val="600"/>
        </a:spcAft>
        <a:buFont typeface="Arial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340000" indent="-270000" algn="l" defTabSz="914400" rtl="0" eaLnBrk="1" latinLnBrk="0" hangingPunct="1">
        <a:spcBef>
          <a:spcPts val="0"/>
        </a:spcBef>
        <a:spcAft>
          <a:spcPts val="600"/>
        </a:spcAft>
        <a:buFont typeface="Arial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4" y="891699"/>
            <a:ext cx="8414246" cy="349933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955109" y="4827994"/>
            <a:ext cx="830123" cy="27384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600">
                <a:solidFill>
                  <a:schemeClr val="accent2"/>
                </a:solidFill>
              </a:defRPr>
            </a:lvl1pPr>
          </a:lstStyle>
          <a:p>
            <a:fld id="{9F9F533D-B52E-4A2F-BF72-0ADD2D94BD7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365131" y="221107"/>
            <a:ext cx="7577139" cy="253916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2645" y="270092"/>
            <a:ext cx="554400" cy="357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4997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5" r:id="rId1"/>
    <p:sldLayoutId id="2147483766" r:id="rId2"/>
    <p:sldLayoutId id="2147483767" r:id="rId3"/>
    <p:sldLayoutId id="2147483768" r:id="rId4"/>
    <p:sldLayoutId id="2147483769" r:id="rId5"/>
    <p:sldLayoutId id="2147483770" r:id="rId6"/>
    <p:sldLayoutId id="2147483771" r:id="rId7"/>
    <p:sldLayoutId id="2147483772" r:id="rId8"/>
    <p:sldLayoutId id="2147483773" r:id="rId9"/>
    <p:sldLayoutId id="2147483774" r:id="rId10"/>
    <p:sldLayoutId id="2147483775" r:id="rId11"/>
    <p:sldLayoutId id="2147483776" r:id="rId12"/>
    <p:sldLayoutId id="2147483777" r:id="rId13"/>
    <p:sldLayoutId id="2147483778" r:id="rId14"/>
    <p:sldLayoutId id="2147483779" r:id="rId15"/>
    <p:sldLayoutId id="2147483780" r:id="rId16"/>
  </p:sldLayoutIdLst>
  <p:hf hdr="0" dt="0"/>
  <p:txStyles>
    <p:titleStyle>
      <a:lvl1pPr algn="l" defTabSz="685800" rtl="0" eaLnBrk="1" latinLnBrk="0" hangingPunct="1">
        <a:lnSpc>
          <a:spcPct val="100000"/>
        </a:lnSpc>
        <a:spcBef>
          <a:spcPct val="0"/>
        </a:spcBef>
        <a:buNone/>
        <a:defRPr sz="1650" b="1" kern="1200">
          <a:solidFill>
            <a:srgbClr val="FF5050"/>
          </a:solidFill>
          <a:latin typeface="+mj-lt"/>
          <a:ea typeface="+mj-ea"/>
          <a:cs typeface="+mj-cs"/>
        </a:defRPr>
      </a:lvl1pPr>
    </p:titleStyle>
    <p:bodyStyle>
      <a:lvl1pPr marL="202500" indent="-202500" algn="l" defTabSz="685800" rtl="0" eaLnBrk="1" latinLnBrk="0" hangingPunct="1">
        <a:spcBef>
          <a:spcPts val="0"/>
        </a:spcBef>
        <a:spcAft>
          <a:spcPts val="450"/>
        </a:spcAft>
        <a:buClr>
          <a:schemeClr val="accent2"/>
        </a:buClr>
        <a:buFont typeface="Arial" pitchFamily="34" charset="0"/>
        <a:buChar char="–"/>
        <a:defRPr sz="1200" kern="1200">
          <a:solidFill>
            <a:schemeClr val="accent2"/>
          </a:solidFill>
          <a:latin typeface="+mn-lt"/>
          <a:ea typeface="+mn-ea"/>
          <a:cs typeface="+mn-cs"/>
        </a:defRPr>
      </a:lvl1pPr>
      <a:lvl2pPr marL="403622" indent="-202500" algn="l" defTabSz="685800" rtl="0" eaLnBrk="1" latinLnBrk="0" hangingPunct="1">
        <a:spcBef>
          <a:spcPts val="0"/>
        </a:spcBef>
        <a:spcAft>
          <a:spcPts val="450"/>
        </a:spcAft>
        <a:buFont typeface="Arial" pitchFamily="34" charset="0"/>
        <a:buChar char="–"/>
        <a:defRPr sz="1050" kern="1200">
          <a:solidFill>
            <a:schemeClr val="accent2"/>
          </a:solidFill>
          <a:latin typeface="+mn-lt"/>
          <a:ea typeface="+mn-ea"/>
          <a:cs typeface="+mn-cs"/>
        </a:defRPr>
      </a:lvl2pPr>
      <a:lvl3pPr marL="607500" indent="-202500" algn="l" defTabSz="685800" rtl="0" eaLnBrk="1" latinLnBrk="0" hangingPunct="1">
        <a:spcBef>
          <a:spcPts val="0"/>
        </a:spcBef>
        <a:spcAft>
          <a:spcPts val="450"/>
        </a:spcAft>
        <a:buFont typeface="Arial" pitchFamily="34" charset="0"/>
        <a:buChar char="–"/>
        <a:defRPr sz="900" kern="1200">
          <a:solidFill>
            <a:schemeClr val="accent2"/>
          </a:solidFill>
          <a:latin typeface="+mn-lt"/>
          <a:ea typeface="+mn-ea"/>
          <a:cs typeface="+mn-cs"/>
        </a:defRPr>
      </a:lvl3pPr>
      <a:lvl4pPr marL="810816" indent="-202500" algn="l" defTabSz="685800" rtl="0" eaLnBrk="1" latinLnBrk="0" hangingPunct="1">
        <a:spcBef>
          <a:spcPts val="0"/>
        </a:spcBef>
        <a:spcAft>
          <a:spcPts val="450"/>
        </a:spcAft>
        <a:buFont typeface="Arial" pitchFamily="34" charset="0"/>
        <a:buChar char="–"/>
        <a:defRPr sz="900" kern="1200">
          <a:solidFill>
            <a:schemeClr val="accent2"/>
          </a:solidFill>
          <a:latin typeface="+mn-lt"/>
          <a:ea typeface="+mn-ea"/>
          <a:cs typeface="+mn-cs"/>
        </a:defRPr>
      </a:lvl4pPr>
      <a:lvl5pPr marL="1012500" indent="-202500" algn="l" defTabSz="685800" rtl="0" eaLnBrk="1" latinLnBrk="0" hangingPunct="1">
        <a:spcBef>
          <a:spcPts val="0"/>
        </a:spcBef>
        <a:spcAft>
          <a:spcPts val="450"/>
        </a:spcAft>
        <a:buFont typeface="Arial" pitchFamily="34" charset="0"/>
        <a:buChar char="–"/>
        <a:defRPr sz="900" b="0" kern="1200">
          <a:solidFill>
            <a:schemeClr val="accent2"/>
          </a:solidFill>
          <a:latin typeface="+mn-lt"/>
          <a:ea typeface="+mn-ea"/>
          <a:cs typeface="+mn-cs"/>
        </a:defRPr>
      </a:lvl5pPr>
      <a:lvl6pPr marL="1215000" indent="-202500" algn="l" defTabSz="685800" rtl="0" eaLnBrk="1" latinLnBrk="0" hangingPunct="1">
        <a:spcBef>
          <a:spcPts val="0"/>
        </a:spcBef>
        <a:spcAft>
          <a:spcPts val="450"/>
        </a:spcAft>
        <a:buFont typeface="Arial" pitchFamily="34" charset="0"/>
        <a:buChar char="–"/>
        <a:defRPr sz="900" kern="1200">
          <a:solidFill>
            <a:schemeClr val="tx1"/>
          </a:solidFill>
          <a:latin typeface="+mn-lt"/>
          <a:ea typeface="+mn-ea"/>
          <a:cs typeface="+mn-cs"/>
        </a:defRPr>
      </a:lvl6pPr>
      <a:lvl7pPr marL="1350000" indent="-202500" algn="l" defTabSz="685800" rtl="0" eaLnBrk="1" latinLnBrk="0" hangingPunct="1">
        <a:spcBef>
          <a:spcPts val="0"/>
        </a:spcBef>
        <a:spcAft>
          <a:spcPts val="450"/>
        </a:spcAft>
        <a:buFont typeface="Arial" pitchFamily="34" charset="0"/>
        <a:buChar char="–"/>
        <a:defRPr sz="900" kern="1200">
          <a:solidFill>
            <a:schemeClr val="tx1"/>
          </a:solidFill>
          <a:latin typeface="+mn-lt"/>
          <a:ea typeface="+mn-ea"/>
          <a:cs typeface="+mn-cs"/>
        </a:defRPr>
      </a:lvl7pPr>
      <a:lvl8pPr marL="1552500" indent="-202500" algn="l" defTabSz="685800" rtl="0" eaLnBrk="1" latinLnBrk="0" hangingPunct="1">
        <a:spcBef>
          <a:spcPts val="0"/>
        </a:spcBef>
        <a:spcAft>
          <a:spcPts val="450"/>
        </a:spcAft>
        <a:buFont typeface="Arial" pitchFamily="34" charset="0"/>
        <a:buChar char="–"/>
        <a:defRPr sz="900" kern="1200">
          <a:solidFill>
            <a:schemeClr val="tx1"/>
          </a:solidFill>
          <a:latin typeface="+mn-lt"/>
          <a:ea typeface="+mn-ea"/>
          <a:cs typeface="+mn-cs"/>
        </a:defRPr>
      </a:lvl8pPr>
      <a:lvl9pPr marL="1755000" indent="-202500" algn="l" defTabSz="685800" rtl="0" eaLnBrk="1" latinLnBrk="0" hangingPunct="1">
        <a:spcBef>
          <a:spcPts val="0"/>
        </a:spcBef>
        <a:spcAft>
          <a:spcPts val="450"/>
        </a:spcAft>
        <a:buFont typeface="Arial" pitchFamily="34" charset="0"/>
        <a:buChar char="–"/>
        <a:defRPr sz="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8" y="891698"/>
            <a:ext cx="8414247" cy="349933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7372" y="4827987"/>
            <a:ext cx="2636807" cy="273844"/>
          </a:xfrm>
          <a:prstGeom prst="rect">
            <a:avLst/>
          </a:prstGeom>
        </p:spPr>
        <p:txBody>
          <a:bodyPr vert="horz" lIns="72000" tIns="0" rIns="0" bIns="0" rtlCol="0" anchor="t" anchorCtr="0"/>
          <a:lstStyle>
            <a:lvl1pPr algn="l">
              <a:defRPr sz="600">
                <a:solidFill>
                  <a:schemeClr val="tx2"/>
                </a:solidFill>
              </a:defRPr>
            </a:lvl1pPr>
          </a:lstStyle>
          <a:p>
            <a:r>
              <a:rPr lang="en-US">
                <a:solidFill>
                  <a:srgbClr val="9A8B7D"/>
                </a:solidFill>
              </a:rPr>
              <a:t>QTQ for Apr2017 Attrition Council</a:t>
            </a:r>
            <a:endParaRPr lang="en-GB" dirty="0">
              <a:solidFill>
                <a:srgbClr val="9A8B7D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967386" y="4827987"/>
            <a:ext cx="830123" cy="273844"/>
          </a:xfrm>
          <a:prstGeom prst="rect">
            <a:avLst/>
          </a:prstGeom>
        </p:spPr>
        <p:txBody>
          <a:bodyPr vert="horz" lIns="72000" tIns="0" rIns="0" bIns="0" rtlCol="0" anchor="t" anchorCtr="0"/>
          <a:lstStyle>
            <a:lvl1pPr algn="r">
              <a:defRPr sz="600">
                <a:solidFill>
                  <a:schemeClr val="tx2"/>
                </a:solidFill>
              </a:defRPr>
            </a:lvl1pPr>
          </a:lstStyle>
          <a:p>
            <a:fld id="{9F9F533D-B52E-4A2F-BF72-0ADD2D94BD75}" type="slidenum">
              <a:rPr lang="en-GB" smtClean="0">
                <a:solidFill>
                  <a:srgbClr val="9A8B7D"/>
                </a:solidFill>
              </a:rPr>
              <a:pPr/>
              <a:t>‹#›</a:t>
            </a:fld>
            <a:endParaRPr lang="en-GB">
              <a:solidFill>
                <a:srgbClr val="9A8B7D"/>
              </a:solidFill>
            </a:endParaRPr>
          </a:p>
        </p:txBody>
      </p:sp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365126" y="221107"/>
            <a:ext cx="7577139" cy="253916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2645" y="270085"/>
            <a:ext cx="554400" cy="357152"/>
          </a:xfrm>
          <a:prstGeom prst="rect">
            <a:avLst/>
          </a:prstGeom>
        </p:spPr>
      </p:pic>
      <p:sp>
        <p:nvSpPr>
          <p:cNvPr id="7" name="Date Placeholder 6"/>
          <p:cNvSpPr>
            <a:spLocks noGrp="1"/>
          </p:cNvSpPr>
          <p:nvPr>
            <p:ph type="dt" sz="half" idx="2"/>
          </p:nvPr>
        </p:nvSpPr>
        <p:spPr>
          <a:xfrm>
            <a:off x="2985250" y="4827987"/>
            <a:ext cx="3164731" cy="273844"/>
          </a:xfrm>
          <a:prstGeom prst="rect">
            <a:avLst/>
          </a:prstGeom>
        </p:spPr>
        <p:txBody>
          <a:bodyPr vert="horz" lIns="72000" tIns="0" rIns="72000" bIns="0" rtlCol="0" anchor="t" anchorCtr="0"/>
          <a:lstStyle>
            <a:lvl1pPr algn="l">
              <a:defRPr sz="600">
                <a:solidFill>
                  <a:schemeClr val="tx2"/>
                </a:solidFill>
              </a:defRPr>
            </a:lvl1pPr>
          </a:lstStyle>
          <a:p>
            <a:pPr algn="ctr"/>
            <a:endParaRPr lang="en-GB" dirty="0">
              <a:solidFill>
                <a:srgbClr val="9A8B7D"/>
              </a:solidFill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374651" y="4742467"/>
            <a:ext cx="8416225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>
            <a:off x="374651" y="806650"/>
            <a:ext cx="8416225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519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2" r:id="rId1"/>
    <p:sldLayoutId id="2147483783" r:id="rId2"/>
    <p:sldLayoutId id="2147483784" r:id="rId3"/>
    <p:sldLayoutId id="2147483785" r:id="rId4"/>
    <p:sldLayoutId id="2147483786" r:id="rId5"/>
    <p:sldLayoutId id="2147483787" r:id="rId6"/>
    <p:sldLayoutId id="2147483788" r:id="rId7"/>
    <p:sldLayoutId id="2147483789" r:id="rId8"/>
    <p:sldLayoutId id="2147483790" r:id="rId9"/>
    <p:sldLayoutId id="2147483791" r:id="rId10"/>
    <p:sldLayoutId id="2147483792" r:id="rId11"/>
    <p:sldLayoutId id="2147483793" r:id="rId12"/>
    <p:sldLayoutId id="2147483794" r:id="rId13"/>
  </p:sldLayoutIdLst>
  <p:hf hdr="0" dt="0"/>
  <p:txStyles>
    <p:titleStyle>
      <a:lvl1pPr algn="l" defTabSz="685800" rtl="0" eaLnBrk="1" latinLnBrk="0" hangingPunct="1">
        <a:lnSpc>
          <a:spcPct val="100000"/>
        </a:lnSpc>
        <a:spcBef>
          <a:spcPct val="0"/>
        </a:spcBef>
        <a:buNone/>
        <a:defRPr sz="1650" b="1" kern="120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202500" indent="-202500" algn="l" defTabSz="685800" rtl="0" eaLnBrk="1" latinLnBrk="0" hangingPunct="1">
        <a:spcBef>
          <a:spcPts val="0"/>
        </a:spcBef>
        <a:spcAft>
          <a:spcPts val="450"/>
        </a:spcAft>
        <a:buClr>
          <a:schemeClr val="tx1"/>
        </a:buClr>
        <a:buFont typeface="Arial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403622" indent="-202500" algn="l" defTabSz="685800" rtl="0" eaLnBrk="1" latinLnBrk="0" hangingPunct="1">
        <a:spcBef>
          <a:spcPts val="0"/>
        </a:spcBef>
        <a:spcAft>
          <a:spcPts val="450"/>
        </a:spcAft>
        <a:buFont typeface="Arial" pitchFamily="34" charset="0"/>
        <a:buChar char="–"/>
        <a:defRPr sz="1050" kern="1200">
          <a:solidFill>
            <a:schemeClr val="tx1"/>
          </a:solidFill>
          <a:latin typeface="+mn-lt"/>
          <a:ea typeface="+mn-ea"/>
          <a:cs typeface="+mn-cs"/>
        </a:defRPr>
      </a:lvl2pPr>
      <a:lvl3pPr marL="607500" indent="-202500" algn="l" defTabSz="685800" rtl="0" eaLnBrk="1" latinLnBrk="0" hangingPunct="1">
        <a:spcBef>
          <a:spcPts val="0"/>
        </a:spcBef>
        <a:spcAft>
          <a:spcPts val="450"/>
        </a:spcAft>
        <a:buFont typeface="Arial" pitchFamily="34" charset="0"/>
        <a:buChar char="–"/>
        <a:defRPr sz="900" kern="1200">
          <a:solidFill>
            <a:schemeClr val="tx1"/>
          </a:solidFill>
          <a:latin typeface="+mn-lt"/>
          <a:ea typeface="+mn-ea"/>
          <a:cs typeface="+mn-cs"/>
        </a:defRPr>
      </a:lvl3pPr>
      <a:lvl4pPr marL="810816" indent="-202500" algn="l" defTabSz="685800" rtl="0" eaLnBrk="1" latinLnBrk="0" hangingPunct="1">
        <a:spcBef>
          <a:spcPts val="0"/>
        </a:spcBef>
        <a:spcAft>
          <a:spcPts val="450"/>
        </a:spcAft>
        <a:buFont typeface="Arial" pitchFamily="34" charset="0"/>
        <a:buChar char="–"/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1012500" indent="-202500" algn="l" defTabSz="685800" rtl="0" eaLnBrk="1" latinLnBrk="0" hangingPunct="1">
        <a:spcBef>
          <a:spcPts val="0"/>
        </a:spcBef>
        <a:spcAft>
          <a:spcPts val="450"/>
        </a:spcAft>
        <a:buFont typeface="Arial" pitchFamily="34" charset="0"/>
        <a:buChar char="–"/>
        <a:defRPr sz="9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215000" indent="-202500" algn="l" defTabSz="685800" rtl="0" eaLnBrk="1" latinLnBrk="0" hangingPunct="1">
        <a:spcBef>
          <a:spcPts val="0"/>
        </a:spcBef>
        <a:spcAft>
          <a:spcPts val="450"/>
        </a:spcAft>
        <a:buFont typeface="Arial" pitchFamily="34" charset="0"/>
        <a:buChar char="–"/>
        <a:defRPr sz="900" kern="1200">
          <a:solidFill>
            <a:schemeClr val="tx1"/>
          </a:solidFill>
          <a:latin typeface="+mn-lt"/>
          <a:ea typeface="+mn-ea"/>
          <a:cs typeface="+mn-cs"/>
        </a:defRPr>
      </a:lvl6pPr>
      <a:lvl7pPr marL="1350000" indent="-202500" algn="l" defTabSz="685800" rtl="0" eaLnBrk="1" latinLnBrk="0" hangingPunct="1">
        <a:spcBef>
          <a:spcPts val="0"/>
        </a:spcBef>
        <a:spcAft>
          <a:spcPts val="450"/>
        </a:spcAft>
        <a:buFont typeface="Arial" pitchFamily="34" charset="0"/>
        <a:buChar char="–"/>
        <a:defRPr sz="900" kern="1200">
          <a:solidFill>
            <a:schemeClr val="tx1"/>
          </a:solidFill>
          <a:latin typeface="+mn-lt"/>
          <a:ea typeface="+mn-ea"/>
          <a:cs typeface="+mn-cs"/>
        </a:defRPr>
      </a:lvl7pPr>
      <a:lvl8pPr marL="1552500" indent="-202500" algn="l" defTabSz="685800" rtl="0" eaLnBrk="1" latinLnBrk="0" hangingPunct="1">
        <a:spcBef>
          <a:spcPts val="0"/>
        </a:spcBef>
        <a:spcAft>
          <a:spcPts val="450"/>
        </a:spcAft>
        <a:buFont typeface="Arial" pitchFamily="34" charset="0"/>
        <a:buChar char="–"/>
        <a:defRPr sz="900" kern="1200">
          <a:solidFill>
            <a:schemeClr val="tx1"/>
          </a:solidFill>
          <a:latin typeface="+mn-lt"/>
          <a:ea typeface="+mn-ea"/>
          <a:cs typeface="+mn-cs"/>
        </a:defRPr>
      </a:lvl8pPr>
      <a:lvl9pPr marL="1755000" indent="-202500" algn="l" defTabSz="685800" rtl="0" eaLnBrk="1" latinLnBrk="0" hangingPunct="1">
        <a:spcBef>
          <a:spcPts val="0"/>
        </a:spcBef>
        <a:spcAft>
          <a:spcPts val="450"/>
        </a:spcAft>
        <a:buFont typeface="Arial" pitchFamily="34" charset="0"/>
        <a:buChar char="–"/>
        <a:defRPr sz="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ompact_space" TargetMode="External"/><Relationship Id="rId2" Type="http://schemas.openxmlformats.org/officeDocument/2006/relationships/hyperlink" Target="https://en.wikipedia.org/wiki/Continuous_functions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hyperlink" Target="https://en.wikipedia.org/wiki/Euclidean_space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0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40.png"/><Relationship Id="rId7" Type="http://schemas.openxmlformats.org/officeDocument/2006/relationships/image" Target="../media/image380.pn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370.png"/><Relationship Id="rId5" Type="http://schemas.openxmlformats.org/officeDocument/2006/relationships/image" Target="../media/image360.png"/><Relationship Id="rId4" Type="http://schemas.openxmlformats.org/officeDocument/2006/relationships/image" Target="../media/image35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NUL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4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ncbi.nlm.nih.gov/pubmed/27136685" TargetMode="External"/><Relationship Id="rId3" Type="http://schemas.openxmlformats.org/officeDocument/2006/relationships/hyperlink" Target="https://www.ncbi.nlm.nih.gov/pubmed/29239117" TargetMode="External"/><Relationship Id="rId7" Type="http://schemas.openxmlformats.org/officeDocument/2006/relationships/hyperlink" Target="https://www.ncbi.nlm.nih.gov/pubmed/27474269" TargetMode="External"/><Relationship Id="rId12" Type="http://schemas.openxmlformats.org/officeDocument/2006/relationships/image" Target="../media/image48.png"/><Relationship Id="rId2" Type="http://schemas.openxmlformats.org/officeDocument/2006/relationships/hyperlink" Target="https://doi.org/10.1101/142760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ncbi.nlm.nih.gov/pubmed/27007977" TargetMode="External"/><Relationship Id="rId11" Type="http://schemas.openxmlformats.org/officeDocument/2006/relationships/hyperlink" Target="https://www.ncbi.nlm.nih.gov/pubmed/26017442" TargetMode="External"/><Relationship Id="rId5" Type="http://schemas.openxmlformats.org/officeDocument/2006/relationships/hyperlink" Target="https://www.ncbi.nlm.nih.gov/pubmed/27473064" TargetMode="External"/><Relationship Id="rId10" Type="http://schemas.openxmlformats.org/officeDocument/2006/relationships/hyperlink" Target="https://www.ncbi.nlm.nih.gov/pubmed/27491648" TargetMode="External"/><Relationship Id="rId4" Type="http://schemas.openxmlformats.org/officeDocument/2006/relationships/hyperlink" Target="https://www.ncbi.nlm.nih.gov/pubmed/28481991" TargetMode="External"/><Relationship Id="rId9" Type="http://schemas.openxmlformats.org/officeDocument/2006/relationships/hyperlink" Target="https://www.ncbi.nlm.nih.gov/pmc/articles/PMC5042864/" TargetMode="Externa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nature.com/articles/nrd.2016.164" TargetMode="External"/><Relationship Id="rId3" Type="http://schemas.openxmlformats.org/officeDocument/2006/relationships/diagramLayout" Target="../diagrams/layout1.xml"/><Relationship Id="rId7" Type="http://schemas.openxmlformats.org/officeDocument/2006/relationships/image" Target="../media/image49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hyperlink" Target="https://doi.org/10.1021/acscentsci.7b00572" TargetMode="External"/><Relationship Id="rId1" Type="http://schemas.openxmlformats.org/officeDocument/2006/relationships/slideLayout" Target="../slideLayouts/slideLayout40.xml"/><Relationship Id="rId4" Type="http://schemas.openxmlformats.org/officeDocument/2006/relationships/image" Target="../media/image5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hyperlink" Target="http://doi.org/10.1038/nature21056" TargetMode="External"/><Relationship Id="rId1" Type="http://schemas.openxmlformats.org/officeDocument/2006/relationships/slideLayout" Target="../slideLayouts/slideLayout40.xml"/><Relationship Id="rId4" Type="http://schemas.openxmlformats.org/officeDocument/2006/relationships/image" Target="../media/image6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7" Type="http://schemas.openxmlformats.org/officeDocument/2006/relationships/image" Target="../media/image16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20.png"/><Relationship Id="rId4" Type="http://schemas.openxmlformats.org/officeDocument/2006/relationships/image" Target="../media/image19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png"/><Relationship Id="rId3" Type="http://schemas.openxmlformats.org/officeDocument/2006/relationships/image" Target="../media/image22.png"/><Relationship Id="rId7" Type="http://schemas.openxmlformats.org/officeDocument/2006/relationships/image" Target="../media/image2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14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296521" y="2297590"/>
            <a:ext cx="2876985" cy="666849"/>
          </a:xfrm>
        </p:spPr>
        <p:txBody>
          <a:bodyPr/>
          <a:lstStyle/>
          <a:p>
            <a:r>
              <a:rPr lang="en-GB" dirty="0"/>
              <a:t>Deep Learning in Pharma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43683" y="2810323"/>
            <a:ext cx="3182659" cy="1477328"/>
          </a:xfrm>
        </p:spPr>
        <p:txBody>
          <a:bodyPr/>
          <a:lstStyle/>
          <a:p>
            <a:endParaRPr lang="en-GB" dirty="0"/>
          </a:p>
          <a:p>
            <a:r>
              <a:rPr lang="en-GB" dirty="0"/>
              <a:t>Sean Grullon, </a:t>
            </a:r>
            <a:r>
              <a:rPr lang="en-GB" dirty="0" err="1"/>
              <a:t>Ph.D</a:t>
            </a:r>
            <a:endParaRPr lang="en-GB" dirty="0"/>
          </a:p>
          <a:p>
            <a:r>
              <a:rPr lang="en-GB" i="1" dirty="0"/>
              <a:t>Manager, Machine Learning &amp; Data Science</a:t>
            </a:r>
          </a:p>
          <a:p>
            <a:r>
              <a:rPr lang="en-GB" i="1" dirty="0"/>
              <a:t>Data &amp; Computational Sciences</a:t>
            </a:r>
          </a:p>
        </p:txBody>
      </p:sp>
    </p:spTree>
    <p:extLst>
      <p:ext uri="{BB962C8B-B14F-4D97-AF65-F5344CB8AC3E}">
        <p14:creationId xmlns:p14="http://schemas.microsoft.com/office/powerpoint/2010/main" val="9060058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Classifying Fish as ‘Cod’ or ‘Plaice’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Supervised machine learning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10</a:t>
            </a:fld>
            <a:endParaRPr lang="en-GB" dirty="0"/>
          </a:p>
        </p:txBody>
      </p:sp>
      <p:grpSp>
        <p:nvGrpSpPr>
          <p:cNvPr id="9" name="Group 8"/>
          <p:cNvGrpSpPr/>
          <p:nvPr/>
        </p:nvGrpSpPr>
        <p:grpSpPr>
          <a:xfrm>
            <a:off x="1447375" y="1366463"/>
            <a:ext cx="6391624" cy="2662916"/>
            <a:chOff x="1601670" y="1448656"/>
            <a:chExt cx="5834066" cy="2149208"/>
          </a:xfrm>
        </p:grpSpPr>
        <p:sp>
          <p:nvSpPr>
            <p:cNvPr id="10" name="Rounded Rectangle 2"/>
            <p:cNvSpPr/>
            <p:nvPr/>
          </p:nvSpPr>
          <p:spPr>
            <a:xfrm>
              <a:off x="1601670" y="1601379"/>
              <a:ext cx="919520" cy="338569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350" dirty="0"/>
                <a:t>Width</a:t>
              </a:r>
            </a:p>
          </p:txBody>
        </p:sp>
        <p:sp>
          <p:nvSpPr>
            <p:cNvPr id="11" name="Rounded Rectangle 3"/>
            <p:cNvSpPr/>
            <p:nvPr/>
          </p:nvSpPr>
          <p:spPr>
            <a:xfrm>
              <a:off x="1601670" y="1979421"/>
              <a:ext cx="919520" cy="338569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350" dirty="0"/>
                <a:t>Height</a:t>
              </a:r>
            </a:p>
          </p:txBody>
        </p:sp>
        <p:sp>
          <p:nvSpPr>
            <p:cNvPr id="12" name="Rounded Rectangle 4"/>
            <p:cNvSpPr/>
            <p:nvPr/>
          </p:nvSpPr>
          <p:spPr>
            <a:xfrm>
              <a:off x="1601670" y="2357463"/>
              <a:ext cx="919520" cy="338569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350" dirty="0"/>
                <a:t>Average R</a:t>
              </a:r>
            </a:p>
          </p:txBody>
        </p:sp>
        <p:sp>
          <p:nvSpPr>
            <p:cNvPr id="13" name="Rounded Rectangle 5"/>
            <p:cNvSpPr/>
            <p:nvPr/>
          </p:nvSpPr>
          <p:spPr>
            <a:xfrm>
              <a:off x="1601670" y="2735505"/>
              <a:ext cx="919520" cy="338569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350" dirty="0"/>
                <a:t>Average B</a:t>
              </a:r>
            </a:p>
          </p:txBody>
        </p:sp>
        <p:sp>
          <p:nvSpPr>
            <p:cNvPr id="14" name="Rounded Rectangle 6"/>
            <p:cNvSpPr/>
            <p:nvPr/>
          </p:nvSpPr>
          <p:spPr>
            <a:xfrm>
              <a:off x="1601670" y="3113547"/>
              <a:ext cx="919520" cy="338569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350" dirty="0"/>
                <a:t>Average G</a:t>
              </a:r>
            </a:p>
          </p:txBody>
        </p:sp>
        <p:sp>
          <p:nvSpPr>
            <p:cNvPr id="15" name="Rounded Rectangle 7"/>
            <p:cNvSpPr/>
            <p:nvPr/>
          </p:nvSpPr>
          <p:spPr>
            <a:xfrm>
              <a:off x="3383868" y="1448656"/>
              <a:ext cx="2379934" cy="2149208"/>
            </a:xfrm>
            <a:prstGeom prst="roundRect">
              <a:avLst/>
            </a:prstGeom>
            <a:solidFill>
              <a:schemeClr val="bg2">
                <a:lumMod val="10000"/>
              </a:schemeClr>
            </a:solidFill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dirty="0"/>
                <a:t>Model</a:t>
              </a:r>
              <a:endParaRPr lang="en-GB" sz="1350" dirty="0"/>
            </a:p>
            <a:p>
              <a:pPr algn="ctr"/>
              <a:endParaRPr lang="en-GB" sz="1350" dirty="0"/>
            </a:p>
            <a:p>
              <a:pPr algn="ctr"/>
              <a:r>
                <a:rPr lang="en-GB" sz="1350" i="1" dirty="0"/>
                <a:t>trained using an algorithm</a:t>
              </a:r>
            </a:p>
          </p:txBody>
        </p:sp>
        <p:sp>
          <p:nvSpPr>
            <p:cNvPr id="16" name="Right Arrow 10"/>
            <p:cNvSpPr/>
            <p:nvPr/>
          </p:nvSpPr>
          <p:spPr>
            <a:xfrm>
              <a:off x="2681789" y="1822560"/>
              <a:ext cx="432715" cy="1343255"/>
            </a:xfrm>
            <a:prstGeom prst="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 dirty="0"/>
            </a:p>
          </p:txBody>
        </p:sp>
        <p:sp>
          <p:nvSpPr>
            <p:cNvPr id="17" name="Right Arrow 11"/>
            <p:cNvSpPr/>
            <p:nvPr/>
          </p:nvSpPr>
          <p:spPr>
            <a:xfrm>
              <a:off x="5922149" y="1822560"/>
              <a:ext cx="432715" cy="1343255"/>
            </a:xfrm>
            <a:prstGeom prst="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 dirty="0"/>
            </a:p>
          </p:txBody>
        </p:sp>
        <p:sp>
          <p:nvSpPr>
            <p:cNvPr id="18" name="Rounded Rectangle 12"/>
            <p:cNvSpPr/>
            <p:nvPr/>
          </p:nvSpPr>
          <p:spPr>
            <a:xfrm>
              <a:off x="6516216" y="2303374"/>
              <a:ext cx="919520" cy="322381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350" dirty="0"/>
                <a:t>Type</a:t>
              </a:r>
            </a:p>
          </p:txBody>
        </p:sp>
      </p:grpSp>
      <p:sp>
        <p:nvSpPr>
          <p:cNvPr id="19" name="TextBox 18"/>
          <p:cNvSpPr txBox="1"/>
          <p:nvPr/>
        </p:nvSpPr>
        <p:spPr>
          <a:xfrm rot="16200000">
            <a:off x="-168737" y="1821961"/>
            <a:ext cx="2285174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50" dirty="0">
                <a:solidFill>
                  <a:schemeClr val="accent2"/>
                </a:solidFill>
              </a:rPr>
              <a:t>Inputs</a:t>
            </a:r>
          </a:p>
        </p:txBody>
      </p:sp>
      <p:sp>
        <p:nvSpPr>
          <p:cNvPr id="20" name="TextBox 19"/>
          <p:cNvSpPr txBox="1"/>
          <p:nvPr/>
        </p:nvSpPr>
        <p:spPr>
          <a:xfrm rot="5400000">
            <a:off x="7305690" y="2304109"/>
            <a:ext cx="1782198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50" dirty="0">
                <a:solidFill>
                  <a:schemeClr val="accent2"/>
                </a:solidFill>
              </a:rPr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30011170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Simple Neural Network model to classify Fish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11</a:t>
            </a:fld>
            <a:endParaRPr lang="en-GB"/>
          </a:p>
        </p:txBody>
      </p:sp>
      <p:grpSp>
        <p:nvGrpSpPr>
          <p:cNvPr id="47" name="Group 46"/>
          <p:cNvGrpSpPr/>
          <p:nvPr/>
        </p:nvGrpSpPr>
        <p:grpSpPr>
          <a:xfrm>
            <a:off x="2448946" y="1656678"/>
            <a:ext cx="3132380" cy="1889766"/>
            <a:chOff x="2493869" y="1878514"/>
            <a:chExt cx="3132380" cy="1889766"/>
          </a:xfrm>
        </p:grpSpPr>
        <p:grpSp>
          <p:nvGrpSpPr>
            <p:cNvPr id="18" name="Group 17"/>
            <p:cNvGrpSpPr/>
            <p:nvPr/>
          </p:nvGrpSpPr>
          <p:grpSpPr>
            <a:xfrm>
              <a:off x="2493869" y="1878514"/>
              <a:ext cx="329890" cy="1889766"/>
              <a:chOff x="1032734" y="1878514"/>
              <a:chExt cx="329890" cy="1889766"/>
            </a:xfrm>
          </p:grpSpPr>
          <p:sp>
            <p:nvSpPr>
              <p:cNvPr id="10" name="Oval 9"/>
              <p:cNvSpPr/>
              <p:nvPr/>
            </p:nvSpPr>
            <p:spPr bwMode="auto">
              <a:xfrm>
                <a:off x="1032734" y="1878514"/>
                <a:ext cx="322730" cy="322729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  <a:headEnd/>
                <a:tailEnd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180975" indent="-180975" algn="ctr" eaLnBrk="0" fontAlgn="auto" hangingPunct="0">
                  <a:spcBef>
                    <a:spcPts val="0"/>
                  </a:spcBef>
                  <a:spcAft>
                    <a:spcPts val="0"/>
                  </a:spcAft>
                  <a:buClr>
                    <a:schemeClr val="bg1"/>
                  </a:buClr>
                  <a:buFont typeface="Arial" pitchFamily="34" charset="0"/>
                  <a:buChar char="–"/>
                </a:pPr>
                <a:endParaRPr lang="en-US" sz="1200" b="1" kern="0" dirty="0" err="1">
                  <a:solidFill>
                    <a:srgbClr val="FFFFFF"/>
                  </a:solidFill>
                  <a:latin typeface="Arial"/>
                </a:endParaRPr>
              </a:p>
            </p:txBody>
          </p:sp>
          <p:sp>
            <p:nvSpPr>
              <p:cNvPr id="11" name="Oval 10"/>
              <p:cNvSpPr/>
              <p:nvPr/>
            </p:nvSpPr>
            <p:spPr bwMode="auto">
              <a:xfrm>
                <a:off x="1034525" y="2278342"/>
                <a:ext cx="322730" cy="322729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  <a:headEnd/>
                <a:tailEnd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180975" indent="-180975" algn="ctr" eaLnBrk="0" fontAlgn="auto" hangingPunct="0">
                  <a:spcBef>
                    <a:spcPts val="0"/>
                  </a:spcBef>
                  <a:spcAft>
                    <a:spcPts val="0"/>
                  </a:spcAft>
                  <a:buClr>
                    <a:schemeClr val="bg1"/>
                  </a:buClr>
                  <a:buFont typeface="Arial" pitchFamily="34" charset="0"/>
                  <a:buChar char="–"/>
                </a:pPr>
                <a:endParaRPr lang="en-US" sz="1200" b="1" kern="0" dirty="0" err="1">
                  <a:solidFill>
                    <a:srgbClr val="FFFFFF"/>
                  </a:solidFill>
                  <a:latin typeface="Arial"/>
                </a:endParaRPr>
              </a:p>
            </p:txBody>
          </p:sp>
          <p:sp>
            <p:nvSpPr>
              <p:cNvPr id="12" name="Oval 11"/>
              <p:cNvSpPr/>
              <p:nvPr/>
            </p:nvSpPr>
            <p:spPr bwMode="auto">
              <a:xfrm>
                <a:off x="1036317" y="2656651"/>
                <a:ext cx="322730" cy="322729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  <a:headEnd/>
                <a:tailEnd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180975" indent="-180975" algn="ctr" eaLnBrk="0" fontAlgn="auto" hangingPunct="0">
                  <a:spcBef>
                    <a:spcPts val="0"/>
                  </a:spcBef>
                  <a:spcAft>
                    <a:spcPts val="0"/>
                  </a:spcAft>
                  <a:buClr>
                    <a:schemeClr val="bg1"/>
                  </a:buClr>
                  <a:buFont typeface="Arial" pitchFamily="34" charset="0"/>
                  <a:buChar char="–"/>
                </a:pPr>
                <a:endParaRPr lang="en-US" sz="1200" b="1" kern="0" dirty="0" err="1">
                  <a:solidFill>
                    <a:srgbClr val="FFFFFF"/>
                  </a:solidFill>
                  <a:latin typeface="Arial"/>
                </a:endParaRPr>
              </a:p>
            </p:txBody>
          </p:sp>
          <p:sp>
            <p:nvSpPr>
              <p:cNvPr id="13" name="Oval 12"/>
              <p:cNvSpPr/>
              <p:nvPr/>
            </p:nvSpPr>
            <p:spPr bwMode="auto">
              <a:xfrm>
                <a:off x="1038106" y="3045722"/>
                <a:ext cx="322730" cy="322729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  <a:headEnd/>
                <a:tailEnd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180975" indent="-180975" algn="ctr" eaLnBrk="0" fontAlgn="auto" hangingPunct="0">
                  <a:spcBef>
                    <a:spcPts val="0"/>
                  </a:spcBef>
                  <a:spcAft>
                    <a:spcPts val="0"/>
                  </a:spcAft>
                  <a:buClr>
                    <a:schemeClr val="bg1"/>
                  </a:buClr>
                  <a:buFont typeface="Arial" pitchFamily="34" charset="0"/>
                  <a:buChar char="–"/>
                </a:pPr>
                <a:endParaRPr lang="en-US" sz="1200" b="1" kern="0" dirty="0" err="1">
                  <a:solidFill>
                    <a:srgbClr val="FFFFFF"/>
                  </a:solidFill>
                  <a:latin typeface="Arial"/>
                </a:endParaRPr>
              </a:p>
            </p:txBody>
          </p:sp>
          <p:sp>
            <p:nvSpPr>
              <p:cNvPr id="14" name="Oval 13"/>
              <p:cNvSpPr/>
              <p:nvPr/>
            </p:nvSpPr>
            <p:spPr bwMode="auto">
              <a:xfrm>
                <a:off x="1039894" y="3445551"/>
                <a:ext cx="322730" cy="322729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  <a:headEnd/>
                <a:tailEnd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180975" indent="-180975" algn="ctr" eaLnBrk="0" fontAlgn="auto" hangingPunct="0">
                  <a:spcBef>
                    <a:spcPts val="0"/>
                  </a:spcBef>
                  <a:spcAft>
                    <a:spcPts val="0"/>
                  </a:spcAft>
                  <a:buClr>
                    <a:schemeClr val="bg1"/>
                  </a:buClr>
                  <a:buFont typeface="Arial" pitchFamily="34" charset="0"/>
                  <a:buChar char="–"/>
                </a:pPr>
                <a:endParaRPr lang="en-US" sz="1200" b="1" kern="0" dirty="0" err="1">
                  <a:solidFill>
                    <a:srgbClr val="FFFFFF"/>
                  </a:solidFill>
                  <a:latin typeface="Arial"/>
                </a:endParaRPr>
              </a:p>
            </p:txBody>
          </p:sp>
        </p:grpSp>
        <p:grpSp>
          <p:nvGrpSpPr>
            <p:cNvPr id="19" name="Group 18"/>
            <p:cNvGrpSpPr/>
            <p:nvPr/>
          </p:nvGrpSpPr>
          <p:grpSpPr>
            <a:xfrm>
              <a:off x="3526592" y="2397781"/>
              <a:ext cx="322730" cy="742963"/>
              <a:chOff x="1731970" y="2397781"/>
              <a:chExt cx="322730" cy="742963"/>
            </a:xfrm>
          </p:grpSpPr>
          <p:sp>
            <p:nvSpPr>
              <p:cNvPr id="15" name="Oval 14"/>
              <p:cNvSpPr/>
              <p:nvPr/>
            </p:nvSpPr>
            <p:spPr bwMode="auto">
              <a:xfrm>
                <a:off x="1731970" y="2397781"/>
                <a:ext cx="322730" cy="322729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  <a:headEnd/>
                <a:tailEnd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180975" indent="-180975" algn="ctr" eaLnBrk="0" fontAlgn="auto" hangingPunct="0">
                  <a:spcBef>
                    <a:spcPts val="0"/>
                  </a:spcBef>
                  <a:spcAft>
                    <a:spcPts val="0"/>
                  </a:spcAft>
                  <a:buClr>
                    <a:schemeClr val="bg1"/>
                  </a:buClr>
                  <a:buFont typeface="Arial" pitchFamily="34" charset="0"/>
                  <a:buChar char="–"/>
                </a:pPr>
                <a:endParaRPr lang="en-US" sz="1200" b="1" kern="0" dirty="0" err="1">
                  <a:solidFill>
                    <a:srgbClr val="FFFFFF"/>
                  </a:solidFill>
                  <a:latin typeface="Arial"/>
                </a:endParaRPr>
              </a:p>
            </p:txBody>
          </p:sp>
          <p:sp>
            <p:nvSpPr>
              <p:cNvPr id="16" name="Oval 15"/>
              <p:cNvSpPr/>
              <p:nvPr/>
            </p:nvSpPr>
            <p:spPr bwMode="auto">
              <a:xfrm>
                <a:off x="1731970" y="2818015"/>
                <a:ext cx="322730" cy="322729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  <a:headEnd/>
                <a:tailEnd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180975" indent="-180975" algn="ctr" eaLnBrk="0" fontAlgn="auto" hangingPunct="0">
                  <a:spcBef>
                    <a:spcPts val="0"/>
                  </a:spcBef>
                  <a:spcAft>
                    <a:spcPts val="0"/>
                  </a:spcAft>
                  <a:buClr>
                    <a:schemeClr val="bg1"/>
                  </a:buClr>
                  <a:buFont typeface="Arial" pitchFamily="34" charset="0"/>
                  <a:buChar char="–"/>
                </a:pPr>
                <a:endParaRPr lang="en-US" sz="1200" b="1" kern="0" dirty="0" err="1">
                  <a:solidFill>
                    <a:srgbClr val="FFFFFF"/>
                  </a:solidFill>
                  <a:latin typeface="Arial"/>
                </a:endParaRPr>
              </a:p>
            </p:txBody>
          </p:sp>
        </p:grpSp>
        <p:sp>
          <p:nvSpPr>
            <p:cNvPr id="17" name="Oval 16"/>
            <p:cNvSpPr/>
            <p:nvPr/>
          </p:nvSpPr>
          <p:spPr bwMode="auto">
            <a:xfrm>
              <a:off x="4553959" y="2586605"/>
              <a:ext cx="322730" cy="322729"/>
            </a:xfrm>
            <a:prstGeom prst="ellipse">
              <a:avLst/>
            </a:prstGeom>
            <a:noFill/>
            <a:ln>
              <a:solidFill>
                <a:srgbClr val="FF0000"/>
              </a:solidFill>
              <a:headEnd/>
              <a:tailEnd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180975" indent="-180975" algn="ctr" eaLnBrk="0" fontAlgn="auto" hangingPunct="0">
                <a:spcBef>
                  <a:spcPts val="0"/>
                </a:spcBef>
                <a:spcAft>
                  <a:spcPts val="0"/>
                </a:spcAft>
                <a:buClr>
                  <a:schemeClr val="bg1"/>
                </a:buClr>
                <a:buFont typeface="Arial" pitchFamily="34" charset="0"/>
                <a:buChar char="–"/>
              </a:pPr>
              <a:endParaRPr lang="en-US" sz="1200" b="1" kern="0" dirty="0" err="1">
                <a:solidFill>
                  <a:srgbClr val="FFFFFF"/>
                </a:solidFill>
                <a:latin typeface="Arial"/>
              </a:endParaRPr>
            </a:p>
          </p:txBody>
        </p:sp>
        <p:cxnSp>
          <p:nvCxnSpPr>
            <p:cNvPr id="21" name="Straight Arrow Connector 20"/>
            <p:cNvCxnSpPr>
              <a:stCxn id="10" idx="6"/>
              <a:endCxn id="15" idx="2"/>
            </p:cNvCxnSpPr>
            <p:nvPr/>
          </p:nvCxnSpPr>
          <p:spPr>
            <a:xfrm>
              <a:off x="2816599" y="2039879"/>
              <a:ext cx="709993" cy="51926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>
              <a:stCxn id="10" idx="6"/>
              <a:endCxn id="16" idx="2"/>
            </p:cNvCxnSpPr>
            <p:nvPr/>
          </p:nvCxnSpPr>
          <p:spPr>
            <a:xfrm>
              <a:off x="2816599" y="2039879"/>
              <a:ext cx="709993" cy="93950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>
              <a:stCxn id="11" idx="6"/>
              <a:endCxn id="15" idx="2"/>
            </p:cNvCxnSpPr>
            <p:nvPr/>
          </p:nvCxnSpPr>
          <p:spPr>
            <a:xfrm>
              <a:off x="2818390" y="2439707"/>
              <a:ext cx="708202" cy="11943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>
              <a:stCxn id="11" idx="6"/>
              <a:endCxn id="16" idx="2"/>
            </p:cNvCxnSpPr>
            <p:nvPr/>
          </p:nvCxnSpPr>
          <p:spPr>
            <a:xfrm>
              <a:off x="2818390" y="2439707"/>
              <a:ext cx="708202" cy="53967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>
              <a:stCxn id="12" idx="6"/>
              <a:endCxn id="15" idx="2"/>
            </p:cNvCxnSpPr>
            <p:nvPr/>
          </p:nvCxnSpPr>
          <p:spPr>
            <a:xfrm flipV="1">
              <a:off x="2820182" y="2559146"/>
              <a:ext cx="706410" cy="25887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>
              <a:stCxn id="12" idx="6"/>
              <a:endCxn id="16" idx="2"/>
            </p:cNvCxnSpPr>
            <p:nvPr/>
          </p:nvCxnSpPr>
          <p:spPr>
            <a:xfrm>
              <a:off x="2820182" y="2818016"/>
              <a:ext cx="706410" cy="16136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>
              <a:stCxn id="13" idx="6"/>
              <a:endCxn id="15" idx="2"/>
            </p:cNvCxnSpPr>
            <p:nvPr/>
          </p:nvCxnSpPr>
          <p:spPr>
            <a:xfrm flipV="1">
              <a:off x="2821971" y="2559146"/>
              <a:ext cx="704621" cy="64794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>
              <a:stCxn id="13" idx="6"/>
              <a:endCxn id="16" idx="2"/>
            </p:cNvCxnSpPr>
            <p:nvPr/>
          </p:nvCxnSpPr>
          <p:spPr>
            <a:xfrm flipV="1">
              <a:off x="2821971" y="2979380"/>
              <a:ext cx="704621" cy="22770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>
              <a:stCxn id="14" idx="7"/>
              <a:endCxn id="15" idx="2"/>
            </p:cNvCxnSpPr>
            <p:nvPr/>
          </p:nvCxnSpPr>
          <p:spPr>
            <a:xfrm flipV="1">
              <a:off x="2776496" y="2559146"/>
              <a:ext cx="750096" cy="93366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>
              <a:stCxn id="14" idx="7"/>
              <a:endCxn id="16" idx="2"/>
            </p:cNvCxnSpPr>
            <p:nvPr/>
          </p:nvCxnSpPr>
          <p:spPr>
            <a:xfrm flipV="1">
              <a:off x="2776496" y="2979380"/>
              <a:ext cx="750096" cy="51343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>
              <a:stCxn id="15" idx="6"/>
              <a:endCxn id="17" idx="2"/>
            </p:cNvCxnSpPr>
            <p:nvPr/>
          </p:nvCxnSpPr>
          <p:spPr>
            <a:xfrm>
              <a:off x="3849322" y="2559146"/>
              <a:ext cx="704637" cy="18882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>
              <a:stCxn id="16" idx="6"/>
              <a:endCxn id="17" idx="2"/>
            </p:cNvCxnSpPr>
            <p:nvPr/>
          </p:nvCxnSpPr>
          <p:spPr>
            <a:xfrm flipV="1">
              <a:off x="3849322" y="2747970"/>
              <a:ext cx="704637" cy="23141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>
              <a:stCxn id="17" idx="6"/>
            </p:cNvCxnSpPr>
            <p:nvPr/>
          </p:nvCxnSpPr>
          <p:spPr>
            <a:xfrm>
              <a:off x="4876689" y="2747970"/>
              <a:ext cx="74956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TextBox 45"/>
          <p:cNvSpPr txBox="1"/>
          <p:nvPr/>
        </p:nvSpPr>
        <p:spPr>
          <a:xfrm>
            <a:off x="5667388" y="2388092"/>
            <a:ext cx="24032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chemeClr val="tx1"/>
              </a:buClr>
            </a:pPr>
            <a:r>
              <a:rPr lang="en-US" sz="1200" dirty="0"/>
              <a:t>Probability of fish being cod [0,1]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1837515" y="1681580"/>
            <a:ext cx="5774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chemeClr val="tx1"/>
              </a:buClr>
            </a:pPr>
            <a:r>
              <a:rPr lang="en-US" sz="1200" dirty="0"/>
              <a:t>Width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1812668" y="2099549"/>
            <a:ext cx="6527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chemeClr val="tx1"/>
              </a:buClr>
            </a:pPr>
            <a:r>
              <a:rPr lang="en-US" sz="1200" dirty="0"/>
              <a:t>Length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1613805" y="2456548"/>
            <a:ext cx="9064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chemeClr val="tx1"/>
              </a:buClr>
            </a:pPr>
            <a:r>
              <a:rPr lang="en-US" sz="1200" dirty="0"/>
              <a:t>Average R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1613804" y="2844335"/>
            <a:ext cx="8984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chemeClr val="tx1"/>
              </a:buClr>
            </a:pPr>
            <a:r>
              <a:rPr lang="en-US" sz="1200" dirty="0"/>
              <a:t>Average B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1613804" y="3266884"/>
            <a:ext cx="9160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chemeClr val="tx1"/>
              </a:buClr>
            </a:pPr>
            <a:r>
              <a:rPr lang="en-US" sz="1200" dirty="0"/>
              <a:t>Average G</a:t>
            </a:r>
          </a:p>
        </p:txBody>
      </p:sp>
      <p:grpSp>
        <p:nvGrpSpPr>
          <p:cNvPr id="59" name="Group 58"/>
          <p:cNvGrpSpPr/>
          <p:nvPr/>
        </p:nvGrpSpPr>
        <p:grpSpPr>
          <a:xfrm>
            <a:off x="1999087" y="3509442"/>
            <a:ext cx="3637348" cy="852174"/>
            <a:chOff x="1990611" y="3574097"/>
            <a:chExt cx="3637348" cy="852174"/>
          </a:xfrm>
        </p:grpSpPr>
        <p:sp>
          <p:nvSpPr>
            <p:cNvPr id="53" name="Left Brace 52"/>
            <p:cNvSpPr/>
            <p:nvPr/>
          </p:nvSpPr>
          <p:spPr>
            <a:xfrm rot="16200000">
              <a:off x="3458656" y="3342260"/>
              <a:ext cx="329231" cy="800177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Left Brace 53"/>
            <p:cNvSpPr/>
            <p:nvPr/>
          </p:nvSpPr>
          <p:spPr>
            <a:xfrm rot="16200000">
              <a:off x="2329284" y="3260484"/>
              <a:ext cx="329231" cy="986453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Left Brace 54"/>
            <p:cNvSpPr/>
            <p:nvPr/>
          </p:nvSpPr>
          <p:spPr>
            <a:xfrm rot="16200000">
              <a:off x="4516303" y="3428082"/>
              <a:ext cx="329231" cy="621261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1990611" y="3964606"/>
              <a:ext cx="95250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buClr>
                  <a:schemeClr val="tx1"/>
                </a:buClr>
              </a:pPr>
              <a:r>
                <a:rPr lang="en-US" sz="1200" dirty="0"/>
                <a:t>Input Layer</a:t>
              </a: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3117379" y="3966966"/>
              <a:ext cx="109517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buClr>
                  <a:schemeClr val="tx1"/>
                </a:buClr>
              </a:pPr>
              <a:r>
                <a:rPr lang="en-US" sz="1200" dirty="0"/>
                <a:t>Hidden Layer</a:t>
              </a: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4205775" y="3964606"/>
              <a:ext cx="14221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buClr>
                  <a:schemeClr val="tx1"/>
                </a:buClr>
              </a:pPr>
              <a:r>
                <a:rPr lang="en-US" sz="1200" dirty="0"/>
                <a:t>Output Layer</a:t>
              </a:r>
            </a:p>
            <a:p>
              <a:pPr>
                <a:buClr>
                  <a:schemeClr val="tx1"/>
                </a:buClr>
              </a:pPr>
              <a:r>
                <a:rPr lang="en-US" sz="1200" dirty="0"/>
                <a:t>(for classification)</a:t>
              </a:r>
            </a:p>
          </p:txBody>
        </p:sp>
      </p:grpSp>
      <p:sp>
        <p:nvSpPr>
          <p:cNvPr id="60" name="Content Placeholder 59"/>
          <p:cNvSpPr>
            <a:spLocks noGrp="1"/>
          </p:cNvSpPr>
          <p:nvPr>
            <p:ph sz="quarter" idx="12"/>
          </p:nvPr>
        </p:nvSpPr>
        <p:spPr>
          <a:xfrm>
            <a:off x="359152" y="1149066"/>
            <a:ext cx="8992666" cy="343642"/>
          </a:xfrm>
        </p:spPr>
        <p:txBody>
          <a:bodyPr/>
          <a:lstStyle/>
          <a:p>
            <a:r>
              <a:rPr lang="en-US" dirty="0"/>
              <a:t>‘Fully Connected’ Feed Forward Neural Network – nodes are connected to every subsequent node</a:t>
            </a:r>
          </a:p>
        </p:txBody>
      </p:sp>
    </p:spTree>
    <p:extLst>
      <p:ext uri="{BB962C8B-B14F-4D97-AF65-F5344CB8AC3E}">
        <p14:creationId xmlns:p14="http://schemas.microsoft.com/office/powerpoint/2010/main" val="24917560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GB" dirty="0"/>
              <a:t>Preface: Important ‘Machine Learning Fundamentals’</a:t>
            </a:r>
          </a:p>
          <a:p>
            <a:r>
              <a:rPr lang="en-GB" dirty="0"/>
              <a:t>What are Artificial Neural Networks?</a:t>
            </a:r>
          </a:p>
          <a:p>
            <a:r>
              <a:rPr lang="en-GB" dirty="0">
                <a:solidFill>
                  <a:schemeClr val="bg2"/>
                </a:solidFill>
              </a:rPr>
              <a:t>Key technical principles of Artificial Neural Networks</a:t>
            </a:r>
          </a:p>
          <a:p>
            <a:r>
              <a:rPr lang="en-GB" dirty="0"/>
              <a:t>Typical Deep Learning Architectures</a:t>
            </a:r>
          </a:p>
          <a:p>
            <a:r>
              <a:rPr lang="en-GB" dirty="0"/>
              <a:t>Deep Learning Frameworks and Libraries</a:t>
            </a:r>
          </a:p>
          <a:p>
            <a:r>
              <a:rPr lang="en-GB" dirty="0"/>
              <a:t>Applications of Deep Learning in Drug Discovery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Outline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066771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Technical Principles of Neural Networks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GB"/>
              <a:t>16x9 core template</a:t>
            </a:r>
            <a:endParaRPr lang="en-GB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13</a:t>
            </a:fld>
            <a:endParaRPr lang="en-GB"/>
          </a:p>
        </p:txBody>
      </p:sp>
      <p:sp>
        <p:nvSpPr>
          <p:cNvPr id="9" name="TextBox 8"/>
          <p:cNvSpPr txBox="1"/>
          <p:nvPr/>
        </p:nvSpPr>
        <p:spPr>
          <a:xfrm>
            <a:off x="535495" y="3085957"/>
            <a:ext cx="18517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chemeClr val="tx1"/>
              </a:buClr>
            </a:pPr>
            <a:r>
              <a:rPr lang="en-US" sz="1400" b="1" dirty="0"/>
              <a:t>Activation Function</a:t>
            </a:r>
          </a:p>
          <a:p>
            <a:pPr>
              <a:buClr>
                <a:schemeClr val="tx1"/>
              </a:buClr>
            </a:pPr>
            <a:r>
              <a:rPr lang="en-US" sz="1400" dirty="0"/>
              <a:t>(e.g. Sigmoid)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19896" y="3084062"/>
            <a:ext cx="25969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chemeClr val="tx1"/>
              </a:buClr>
            </a:pPr>
            <a:r>
              <a:rPr lang="en-US" sz="1400" b="1" dirty="0"/>
              <a:t>Neural Network Architecture</a:t>
            </a:r>
            <a:endParaRPr lang="en-US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2004245" y="1087897"/>
            <a:ext cx="14045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chemeClr val="tx1"/>
              </a:buClr>
            </a:pPr>
            <a:r>
              <a:rPr lang="en-US" sz="1400" b="1" dirty="0"/>
              <a:t>Loss Function</a:t>
            </a:r>
            <a:endParaRPr lang="en-US" sz="1400" dirty="0"/>
          </a:p>
        </p:txBody>
      </p:sp>
      <p:sp>
        <p:nvSpPr>
          <p:cNvPr id="12" name="TextBox 11"/>
          <p:cNvSpPr txBox="1"/>
          <p:nvPr/>
        </p:nvSpPr>
        <p:spPr>
          <a:xfrm>
            <a:off x="6421133" y="3067404"/>
            <a:ext cx="16450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chemeClr val="tx1"/>
              </a:buClr>
            </a:pPr>
            <a:r>
              <a:rPr lang="en-US" sz="1400" b="1" dirty="0"/>
              <a:t>Backpropagation</a:t>
            </a:r>
            <a:endParaRPr lang="en-US" sz="1400" dirty="0"/>
          </a:p>
        </p:txBody>
      </p:sp>
      <p:sp>
        <p:nvSpPr>
          <p:cNvPr id="13" name="TextBox 12"/>
          <p:cNvSpPr txBox="1"/>
          <p:nvPr/>
        </p:nvSpPr>
        <p:spPr>
          <a:xfrm>
            <a:off x="4739127" y="1034107"/>
            <a:ext cx="24143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tx1"/>
              </a:buClr>
            </a:pPr>
            <a:r>
              <a:rPr lang="en-US" sz="1400" b="1" dirty="0"/>
              <a:t>Optimizer</a:t>
            </a:r>
          </a:p>
          <a:p>
            <a:pPr>
              <a:buClr>
                <a:schemeClr val="tx1"/>
              </a:buClr>
            </a:pPr>
            <a:r>
              <a:rPr lang="en-US" sz="1400" dirty="0"/>
              <a:t>(e.g. Gradient Descent)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/>
          <a:srcRect t="29005"/>
          <a:stretch/>
        </p:blipFill>
        <p:spPr>
          <a:xfrm>
            <a:off x="4094304" y="1511160"/>
            <a:ext cx="3059169" cy="160429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127" y="3636743"/>
            <a:ext cx="2132028" cy="1348508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3299395" y="3471081"/>
            <a:ext cx="2123691" cy="1184161"/>
            <a:chOff x="2493869" y="1878514"/>
            <a:chExt cx="3132380" cy="1889766"/>
          </a:xfrm>
        </p:grpSpPr>
        <p:grpSp>
          <p:nvGrpSpPr>
            <p:cNvPr id="17" name="Group 16"/>
            <p:cNvGrpSpPr/>
            <p:nvPr/>
          </p:nvGrpSpPr>
          <p:grpSpPr>
            <a:xfrm>
              <a:off x="2493869" y="1878514"/>
              <a:ext cx="329890" cy="1889766"/>
              <a:chOff x="1032734" y="1878514"/>
              <a:chExt cx="329890" cy="1889766"/>
            </a:xfrm>
          </p:grpSpPr>
          <p:sp>
            <p:nvSpPr>
              <p:cNvPr id="35" name="Oval 34"/>
              <p:cNvSpPr/>
              <p:nvPr/>
            </p:nvSpPr>
            <p:spPr bwMode="auto">
              <a:xfrm>
                <a:off x="1032734" y="1878514"/>
                <a:ext cx="322730" cy="322729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  <a:headEnd/>
                <a:tailEnd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180975" indent="-180975" algn="ctr" eaLnBrk="0" fontAlgn="auto" hangingPunct="0">
                  <a:spcBef>
                    <a:spcPts val="0"/>
                  </a:spcBef>
                  <a:spcAft>
                    <a:spcPts val="0"/>
                  </a:spcAft>
                  <a:buClr>
                    <a:schemeClr val="bg1"/>
                  </a:buClr>
                  <a:buFont typeface="Arial" pitchFamily="34" charset="0"/>
                  <a:buChar char="–"/>
                </a:pPr>
                <a:endParaRPr lang="en-US" sz="1200" b="1" kern="0" dirty="0" err="1">
                  <a:solidFill>
                    <a:srgbClr val="FFFFFF"/>
                  </a:solidFill>
                  <a:latin typeface="Arial"/>
                </a:endParaRPr>
              </a:p>
            </p:txBody>
          </p:sp>
          <p:sp>
            <p:nvSpPr>
              <p:cNvPr id="36" name="Oval 35"/>
              <p:cNvSpPr/>
              <p:nvPr/>
            </p:nvSpPr>
            <p:spPr bwMode="auto">
              <a:xfrm>
                <a:off x="1034525" y="2278342"/>
                <a:ext cx="322730" cy="322729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  <a:headEnd/>
                <a:tailEnd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180975" indent="-180975" algn="ctr" eaLnBrk="0" fontAlgn="auto" hangingPunct="0">
                  <a:spcBef>
                    <a:spcPts val="0"/>
                  </a:spcBef>
                  <a:spcAft>
                    <a:spcPts val="0"/>
                  </a:spcAft>
                  <a:buClr>
                    <a:schemeClr val="bg1"/>
                  </a:buClr>
                  <a:buFont typeface="Arial" pitchFamily="34" charset="0"/>
                  <a:buChar char="–"/>
                </a:pPr>
                <a:endParaRPr lang="en-US" sz="1200" b="1" kern="0" dirty="0" err="1">
                  <a:solidFill>
                    <a:srgbClr val="FFFFFF"/>
                  </a:solidFill>
                  <a:latin typeface="Arial"/>
                </a:endParaRPr>
              </a:p>
            </p:txBody>
          </p:sp>
          <p:sp>
            <p:nvSpPr>
              <p:cNvPr id="37" name="Oval 36"/>
              <p:cNvSpPr/>
              <p:nvPr/>
            </p:nvSpPr>
            <p:spPr bwMode="auto">
              <a:xfrm>
                <a:off x="1036317" y="2656651"/>
                <a:ext cx="322730" cy="322729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  <a:headEnd/>
                <a:tailEnd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180975" indent="-180975" algn="ctr" eaLnBrk="0" fontAlgn="auto" hangingPunct="0">
                  <a:spcBef>
                    <a:spcPts val="0"/>
                  </a:spcBef>
                  <a:spcAft>
                    <a:spcPts val="0"/>
                  </a:spcAft>
                  <a:buClr>
                    <a:schemeClr val="bg1"/>
                  </a:buClr>
                  <a:buFont typeface="Arial" pitchFamily="34" charset="0"/>
                  <a:buChar char="–"/>
                </a:pPr>
                <a:endParaRPr lang="en-US" sz="1200" b="1" kern="0" dirty="0" err="1">
                  <a:solidFill>
                    <a:srgbClr val="FFFFFF"/>
                  </a:solidFill>
                  <a:latin typeface="Arial"/>
                </a:endParaRPr>
              </a:p>
            </p:txBody>
          </p:sp>
          <p:sp>
            <p:nvSpPr>
              <p:cNvPr id="38" name="Oval 37"/>
              <p:cNvSpPr/>
              <p:nvPr/>
            </p:nvSpPr>
            <p:spPr bwMode="auto">
              <a:xfrm>
                <a:off x="1038106" y="3045722"/>
                <a:ext cx="322730" cy="322729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  <a:headEnd/>
                <a:tailEnd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180975" indent="-180975" algn="ctr" eaLnBrk="0" fontAlgn="auto" hangingPunct="0">
                  <a:spcBef>
                    <a:spcPts val="0"/>
                  </a:spcBef>
                  <a:spcAft>
                    <a:spcPts val="0"/>
                  </a:spcAft>
                  <a:buClr>
                    <a:schemeClr val="bg1"/>
                  </a:buClr>
                  <a:buFont typeface="Arial" pitchFamily="34" charset="0"/>
                  <a:buChar char="–"/>
                </a:pPr>
                <a:endParaRPr lang="en-US" sz="1200" b="1" kern="0" dirty="0" err="1">
                  <a:solidFill>
                    <a:srgbClr val="FFFFFF"/>
                  </a:solidFill>
                  <a:latin typeface="Arial"/>
                </a:endParaRPr>
              </a:p>
            </p:txBody>
          </p:sp>
          <p:sp>
            <p:nvSpPr>
              <p:cNvPr id="39" name="Oval 38"/>
              <p:cNvSpPr/>
              <p:nvPr/>
            </p:nvSpPr>
            <p:spPr bwMode="auto">
              <a:xfrm>
                <a:off x="1039894" y="3445551"/>
                <a:ext cx="322730" cy="322729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  <a:headEnd/>
                <a:tailEnd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180975" indent="-180975" algn="ctr" eaLnBrk="0" fontAlgn="auto" hangingPunct="0">
                  <a:spcBef>
                    <a:spcPts val="0"/>
                  </a:spcBef>
                  <a:spcAft>
                    <a:spcPts val="0"/>
                  </a:spcAft>
                  <a:buClr>
                    <a:schemeClr val="bg1"/>
                  </a:buClr>
                  <a:buFont typeface="Arial" pitchFamily="34" charset="0"/>
                  <a:buChar char="–"/>
                </a:pPr>
                <a:endParaRPr lang="en-US" sz="1200" b="1" kern="0" dirty="0" err="1">
                  <a:solidFill>
                    <a:srgbClr val="FFFFFF"/>
                  </a:solidFill>
                  <a:latin typeface="Arial"/>
                </a:endParaRPr>
              </a:p>
            </p:txBody>
          </p:sp>
        </p:grpSp>
        <p:grpSp>
          <p:nvGrpSpPr>
            <p:cNvPr id="18" name="Group 17"/>
            <p:cNvGrpSpPr/>
            <p:nvPr/>
          </p:nvGrpSpPr>
          <p:grpSpPr>
            <a:xfrm>
              <a:off x="3526592" y="2397781"/>
              <a:ext cx="322730" cy="742963"/>
              <a:chOff x="1731970" y="2397781"/>
              <a:chExt cx="322730" cy="742963"/>
            </a:xfrm>
          </p:grpSpPr>
          <p:sp>
            <p:nvSpPr>
              <p:cNvPr id="33" name="Oval 32"/>
              <p:cNvSpPr/>
              <p:nvPr/>
            </p:nvSpPr>
            <p:spPr bwMode="auto">
              <a:xfrm>
                <a:off x="1731970" y="2397781"/>
                <a:ext cx="322730" cy="322729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  <a:headEnd/>
                <a:tailEnd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180975" indent="-180975" algn="ctr" eaLnBrk="0" fontAlgn="auto" hangingPunct="0">
                  <a:spcBef>
                    <a:spcPts val="0"/>
                  </a:spcBef>
                  <a:spcAft>
                    <a:spcPts val="0"/>
                  </a:spcAft>
                  <a:buClr>
                    <a:schemeClr val="bg1"/>
                  </a:buClr>
                  <a:buFont typeface="Arial" pitchFamily="34" charset="0"/>
                  <a:buChar char="–"/>
                </a:pPr>
                <a:endParaRPr lang="en-US" sz="1200" b="1" kern="0" dirty="0" err="1">
                  <a:solidFill>
                    <a:srgbClr val="FFFFFF"/>
                  </a:solidFill>
                  <a:latin typeface="Arial"/>
                </a:endParaRPr>
              </a:p>
            </p:txBody>
          </p:sp>
          <p:sp>
            <p:nvSpPr>
              <p:cNvPr id="34" name="Oval 33"/>
              <p:cNvSpPr/>
              <p:nvPr/>
            </p:nvSpPr>
            <p:spPr bwMode="auto">
              <a:xfrm>
                <a:off x="1731970" y="2818015"/>
                <a:ext cx="322730" cy="322729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  <a:headEnd/>
                <a:tailEnd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180975" indent="-180975" algn="ctr" eaLnBrk="0" fontAlgn="auto" hangingPunct="0">
                  <a:spcBef>
                    <a:spcPts val="0"/>
                  </a:spcBef>
                  <a:spcAft>
                    <a:spcPts val="0"/>
                  </a:spcAft>
                  <a:buClr>
                    <a:schemeClr val="bg1"/>
                  </a:buClr>
                  <a:buFont typeface="Arial" pitchFamily="34" charset="0"/>
                  <a:buChar char="–"/>
                </a:pPr>
                <a:endParaRPr lang="en-US" sz="1200" b="1" kern="0" dirty="0" err="1">
                  <a:solidFill>
                    <a:srgbClr val="FFFFFF"/>
                  </a:solidFill>
                  <a:latin typeface="Arial"/>
                </a:endParaRPr>
              </a:p>
            </p:txBody>
          </p:sp>
        </p:grpSp>
        <p:sp>
          <p:nvSpPr>
            <p:cNvPr id="19" name="Oval 18"/>
            <p:cNvSpPr/>
            <p:nvPr/>
          </p:nvSpPr>
          <p:spPr bwMode="auto">
            <a:xfrm>
              <a:off x="4553959" y="2586605"/>
              <a:ext cx="322730" cy="322729"/>
            </a:xfrm>
            <a:prstGeom prst="ellipse">
              <a:avLst/>
            </a:prstGeom>
            <a:noFill/>
            <a:ln>
              <a:solidFill>
                <a:srgbClr val="FF0000"/>
              </a:solidFill>
              <a:headEnd/>
              <a:tailEnd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180975" indent="-180975" algn="ctr" eaLnBrk="0" fontAlgn="auto" hangingPunct="0">
                <a:spcBef>
                  <a:spcPts val="0"/>
                </a:spcBef>
                <a:spcAft>
                  <a:spcPts val="0"/>
                </a:spcAft>
                <a:buClr>
                  <a:schemeClr val="bg1"/>
                </a:buClr>
                <a:buFont typeface="Arial" pitchFamily="34" charset="0"/>
                <a:buChar char="–"/>
              </a:pPr>
              <a:endParaRPr lang="en-US" sz="1200" b="1" kern="0" dirty="0" err="1">
                <a:solidFill>
                  <a:srgbClr val="FFFFFF"/>
                </a:solidFill>
                <a:latin typeface="Arial"/>
              </a:endParaRPr>
            </a:p>
          </p:txBody>
        </p:sp>
        <p:cxnSp>
          <p:nvCxnSpPr>
            <p:cNvPr id="20" name="Straight Arrow Connector 19"/>
            <p:cNvCxnSpPr>
              <a:stCxn id="35" idx="6"/>
              <a:endCxn id="33" idx="2"/>
            </p:cNvCxnSpPr>
            <p:nvPr/>
          </p:nvCxnSpPr>
          <p:spPr>
            <a:xfrm>
              <a:off x="2816599" y="2039879"/>
              <a:ext cx="709993" cy="51926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>
              <a:stCxn id="35" idx="6"/>
              <a:endCxn id="34" idx="2"/>
            </p:cNvCxnSpPr>
            <p:nvPr/>
          </p:nvCxnSpPr>
          <p:spPr>
            <a:xfrm>
              <a:off x="2816599" y="2039879"/>
              <a:ext cx="709993" cy="93950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>
              <a:stCxn id="36" idx="6"/>
              <a:endCxn id="33" idx="2"/>
            </p:cNvCxnSpPr>
            <p:nvPr/>
          </p:nvCxnSpPr>
          <p:spPr>
            <a:xfrm>
              <a:off x="2818390" y="2439707"/>
              <a:ext cx="708202" cy="11943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>
              <a:stCxn id="36" idx="6"/>
              <a:endCxn id="34" idx="2"/>
            </p:cNvCxnSpPr>
            <p:nvPr/>
          </p:nvCxnSpPr>
          <p:spPr>
            <a:xfrm>
              <a:off x="2818390" y="2439707"/>
              <a:ext cx="708202" cy="53967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>
              <a:stCxn id="37" idx="6"/>
              <a:endCxn id="33" idx="2"/>
            </p:cNvCxnSpPr>
            <p:nvPr/>
          </p:nvCxnSpPr>
          <p:spPr>
            <a:xfrm flipV="1">
              <a:off x="2820182" y="2559146"/>
              <a:ext cx="706410" cy="25887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>
              <a:stCxn id="37" idx="6"/>
              <a:endCxn id="34" idx="2"/>
            </p:cNvCxnSpPr>
            <p:nvPr/>
          </p:nvCxnSpPr>
          <p:spPr>
            <a:xfrm>
              <a:off x="2820182" y="2818016"/>
              <a:ext cx="706410" cy="16136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>
              <a:stCxn id="38" idx="6"/>
              <a:endCxn id="33" idx="2"/>
            </p:cNvCxnSpPr>
            <p:nvPr/>
          </p:nvCxnSpPr>
          <p:spPr>
            <a:xfrm flipV="1">
              <a:off x="2821971" y="2559146"/>
              <a:ext cx="704621" cy="64794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>
              <a:stCxn id="38" idx="6"/>
              <a:endCxn id="34" idx="2"/>
            </p:cNvCxnSpPr>
            <p:nvPr/>
          </p:nvCxnSpPr>
          <p:spPr>
            <a:xfrm flipV="1">
              <a:off x="2821971" y="2979380"/>
              <a:ext cx="704621" cy="22770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>
              <a:stCxn id="39" idx="7"/>
              <a:endCxn id="33" idx="2"/>
            </p:cNvCxnSpPr>
            <p:nvPr/>
          </p:nvCxnSpPr>
          <p:spPr>
            <a:xfrm flipV="1">
              <a:off x="2776496" y="2559146"/>
              <a:ext cx="750096" cy="93366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>
              <a:stCxn id="39" idx="7"/>
              <a:endCxn id="34" idx="2"/>
            </p:cNvCxnSpPr>
            <p:nvPr/>
          </p:nvCxnSpPr>
          <p:spPr>
            <a:xfrm flipV="1">
              <a:off x="2776496" y="2979380"/>
              <a:ext cx="750096" cy="51343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>
              <a:stCxn id="33" idx="6"/>
              <a:endCxn id="19" idx="2"/>
            </p:cNvCxnSpPr>
            <p:nvPr/>
          </p:nvCxnSpPr>
          <p:spPr>
            <a:xfrm>
              <a:off x="3849322" y="2559146"/>
              <a:ext cx="704637" cy="18882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>
              <a:stCxn id="34" idx="6"/>
              <a:endCxn id="19" idx="2"/>
            </p:cNvCxnSpPr>
            <p:nvPr/>
          </p:nvCxnSpPr>
          <p:spPr>
            <a:xfrm flipV="1">
              <a:off x="3849322" y="2747970"/>
              <a:ext cx="704637" cy="23141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>
              <a:stCxn id="19" idx="6"/>
            </p:cNvCxnSpPr>
            <p:nvPr/>
          </p:nvCxnSpPr>
          <p:spPr>
            <a:xfrm>
              <a:off x="4876689" y="2747970"/>
              <a:ext cx="74956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0" name="Picture 3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7378" y="3375181"/>
            <a:ext cx="2760654" cy="149656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641664" y="1367069"/>
            <a:ext cx="19912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Clr>
                <a:schemeClr val="tx1"/>
              </a:buClr>
              <a:buFont typeface="Arial" pitchFamily="34" charset="0"/>
              <a:buChar char="–"/>
            </a:pPr>
            <a:r>
              <a:rPr lang="en-US" sz="1200" b="1" dirty="0"/>
              <a:t>Performance Function</a:t>
            </a:r>
          </a:p>
          <a:p>
            <a:pPr marL="628650" lvl="1" indent="-171450">
              <a:buClr>
                <a:schemeClr val="tx1"/>
              </a:buClr>
              <a:buFont typeface="Arial" pitchFamily="34" charset="0"/>
              <a:buChar char="–"/>
            </a:pPr>
            <a:r>
              <a:rPr lang="en-US" sz="1200" b="1" dirty="0" err="1"/>
              <a:t>E.g</a:t>
            </a:r>
            <a:r>
              <a:rPr lang="en-US" sz="1200" b="1" dirty="0"/>
              <a:t> RMSE </a:t>
            </a:r>
          </a:p>
        </p:txBody>
      </p:sp>
    </p:spTree>
    <p:extLst>
      <p:ext uri="{BB962C8B-B14F-4D97-AF65-F5344CB8AC3E}">
        <p14:creationId xmlns:p14="http://schemas.microsoft.com/office/powerpoint/2010/main" val="3653579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13" grpId="0"/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2"/>
          </p:nvPr>
        </p:nvSpPr>
        <p:spPr>
          <a:xfrm>
            <a:off x="359877" y="1360601"/>
            <a:ext cx="8423275" cy="3070050"/>
          </a:xfrm>
        </p:spPr>
        <p:txBody>
          <a:bodyPr/>
          <a:lstStyle/>
          <a:p>
            <a:r>
              <a:rPr lang="en-US" dirty="0"/>
              <a:t>Numerical Method (published in 1986!) to calculate the error contribution of each neuron after each batch of data is processed</a:t>
            </a:r>
          </a:p>
          <a:p>
            <a:r>
              <a:rPr lang="en-US" dirty="0"/>
              <a:t>Used by an optimizer (Gradient Descent) to adjust the weights of a neural network by calculating the gradient of the loss function</a:t>
            </a:r>
          </a:p>
          <a:p>
            <a:r>
              <a:rPr lang="en-US" dirty="0"/>
              <a:t>It is called backpropagation because the error is calculated at the output and gets ‘propagated’ back through the neural network layers</a:t>
            </a:r>
          </a:p>
          <a:p>
            <a:r>
              <a:rPr lang="en-US" dirty="0"/>
              <a:t>Applies chain rule of calculus iteratively on each neural network layer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Backpropagation – The ‘Learning’ in Deep Learning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pPr algn="ctr"/>
            <a:r>
              <a:rPr lang="en-US"/>
              <a:t>Insert your date / confidentiality text here</a:t>
            </a:r>
            <a:endParaRPr lang="en-GB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GB"/>
              <a:t>16x9 core template</a:t>
            </a:r>
            <a:endParaRPr lang="en-GB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14</a:t>
            </a:fld>
            <a:endParaRPr lang="en-GB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2762" y="619580"/>
            <a:ext cx="2269865" cy="741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0281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a Neural Network 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pPr algn="ctr"/>
            <a:r>
              <a:rPr lang="en-US"/>
              <a:t>Insert your date / confidentiality text here</a:t>
            </a:r>
            <a:endParaRPr lang="en-GB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GB"/>
              <a:t>16x9 core template</a:t>
            </a:r>
            <a:endParaRPr lang="en-GB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15</a:t>
            </a:fld>
            <a:endParaRPr lang="en-GB"/>
          </a:p>
        </p:txBody>
      </p:sp>
      <p:grpSp>
        <p:nvGrpSpPr>
          <p:cNvPr id="47" name="Group 46"/>
          <p:cNvGrpSpPr/>
          <p:nvPr/>
        </p:nvGrpSpPr>
        <p:grpSpPr>
          <a:xfrm>
            <a:off x="4836349" y="2011755"/>
            <a:ext cx="3132380" cy="1889766"/>
            <a:chOff x="2493869" y="1878514"/>
            <a:chExt cx="3132380" cy="1889766"/>
          </a:xfrm>
        </p:grpSpPr>
        <p:grpSp>
          <p:nvGrpSpPr>
            <p:cNvPr id="18" name="Group 17"/>
            <p:cNvGrpSpPr/>
            <p:nvPr/>
          </p:nvGrpSpPr>
          <p:grpSpPr>
            <a:xfrm>
              <a:off x="2493869" y="1878514"/>
              <a:ext cx="329890" cy="1889766"/>
              <a:chOff x="1032734" y="1878514"/>
              <a:chExt cx="329890" cy="1889766"/>
            </a:xfrm>
          </p:grpSpPr>
          <p:sp>
            <p:nvSpPr>
              <p:cNvPr id="10" name="Oval 9"/>
              <p:cNvSpPr/>
              <p:nvPr/>
            </p:nvSpPr>
            <p:spPr bwMode="auto">
              <a:xfrm>
                <a:off x="1032734" y="1878514"/>
                <a:ext cx="322730" cy="322729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  <a:headEnd/>
                <a:tailEnd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180975" indent="-180975" algn="ctr" eaLnBrk="0" fontAlgn="auto" hangingPunct="0">
                  <a:spcBef>
                    <a:spcPts val="0"/>
                  </a:spcBef>
                  <a:spcAft>
                    <a:spcPts val="0"/>
                  </a:spcAft>
                  <a:buClr>
                    <a:schemeClr val="bg1"/>
                  </a:buClr>
                  <a:buFont typeface="Arial" pitchFamily="34" charset="0"/>
                  <a:buChar char="–"/>
                </a:pPr>
                <a:endParaRPr lang="en-US" sz="1200" b="1" kern="0" dirty="0" err="1">
                  <a:solidFill>
                    <a:srgbClr val="FFFFFF"/>
                  </a:solidFill>
                  <a:latin typeface="Arial"/>
                </a:endParaRPr>
              </a:p>
            </p:txBody>
          </p:sp>
          <p:sp>
            <p:nvSpPr>
              <p:cNvPr id="11" name="Oval 10"/>
              <p:cNvSpPr/>
              <p:nvPr/>
            </p:nvSpPr>
            <p:spPr bwMode="auto">
              <a:xfrm>
                <a:off x="1034525" y="2278342"/>
                <a:ext cx="322730" cy="322729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  <a:headEnd/>
                <a:tailEnd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180975" indent="-180975" algn="ctr" eaLnBrk="0" fontAlgn="auto" hangingPunct="0">
                  <a:spcBef>
                    <a:spcPts val="0"/>
                  </a:spcBef>
                  <a:spcAft>
                    <a:spcPts val="0"/>
                  </a:spcAft>
                  <a:buClr>
                    <a:schemeClr val="bg1"/>
                  </a:buClr>
                  <a:buFont typeface="Arial" pitchFamily="34" charset="0"/>
                  <a:buChar char="–"/>
                </a:pPr>
                <a:endParaRPr lang="en-US" sz="1200" b="1" kern="0" dirty="0" err="1">
                  <a:solidFill>
                    <a:srgbClr val="FFFFFF"/>
                  </a:solidFill>
                  <a:latin typeface="Arial"/>
                </a:endParaRPr>
              </a:p>
            </p:txBody>
          </p:sp>
          <p:sp>
            <p:nvSpPr>
              <p:cNvPr id="12" name="Oval 11"/>
              <p:cNvSpPr/>
              <p:nvPr/>
            </p:nvSpPr>
            <p:spPr bwMode="auto">
              <a:xfrm>
                <a:off x="1036317" y="2656651"/>
                <a:ext cx="322730" cy="322729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  <a:headEnd/>
                <a:tailEnd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180975" indent="-180975" algn="ctr" eaLnBrk="0" fontAlgn="auto" hangingPunct="0">
                  <a:spcBef>
                    <a:spcPts val="0"/>
                  </a:spcBef>
                  <a:spcAft>
                    <a:spcPts val="0"/>
                  </a:spcAft>
                  <a:buClr>
                    <a:schemeClr val="bg1"/>
                  </a:buClr>
                  <a:buFont typeface="Arial" pitchFamily="34" charset="0"/>
                  <a:buChar char="–"/>
                </a:pPr>
                <a:endParaRPr lang="en-US" sz="1200" b="1" kern="0" dirty="0" err="1">
                  <a:solidFill>
                    <a:srgbClr val="FFFFFF"/>
                  </a:solidFill>
                  <a:latin typeface="Arial"/>
                </a:endParaRPr>
              </a:p>
            </p:txBody>
          </p:sp>
          <p:sp>
            <p:nvSpPr>
              <p:cNvPr id="13" name="Oval 12"/>
              <p:cNvSpPr/>
              <p:nvPr/>
            </p:nvSpPr>
            <p:spPr bwMode="auto">
              <a:xfrm>
                <a:off x="1038106" y="3045722"/>
                <a:ext cx="322730" cy="322729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  <a:headEnd/>
                <a:tailEnd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180975" indent="-180975" algn="ctr" eaLnBrk="0" fontAlgn="auto" hangingPunct="0">
                  <a:spcBef>
                    <a:spcPts val="0"/>
                  </a:spcBef>
                  <a:spcAft>
                    <a:spcPts val="0"/>
                  </a:spcAft>
                  <a:buClr>
                    <a:schemeClr val="bg1"/>
                  </a:buClr>
                  <a:buFont typeface="Arial" pitchFamily="34" charset="0"/>
                  <a:buChar char="–"/>
                </a:pPr>
                <a:endParaRPr lang="en-US" sz="1200" b="1" kern="0" dirty="0" err="1">
                  <a:solidFill>
                    <a:srgbClr val="FFFFFF"/>
                  </a:solidFill>
                  <a:latin typeface="Arial"/>
                </a:endParaRPr>
              </a:p>
            </p:txBody>
          </p:sp>
          <p:sp>
            <p:nvSpPr>
              <p:cNvPr id="14" name="Oval 13"/>
              <p:cNvSpPr/>
              <p:nvPr/>
            </p:nvSpPr>
            <p:spPr bwMode="auto">
              <a:xfrm>
                <a:off x="1039894" y="3445551"/>
                <a:ext cx="322730" cy="322729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  <a:headEnd/>
                <a:tailEnd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180975" indent="-180975" algn="ctr" eaLnBrk="0" fontAlgn="auto" hangingPunct="0">
                  <a:spcBef>
                    <a:spcPts val="0"/>
                  </a:spcBef>
                  <a:spcAft>
                    <a:spcPts val="0"/>
                  </a:spcAft>
                  <a:buClr>
                    <a:schemeClr val="bg1"/>
                  </a:buClr>
                  <a:buFont typeface="Arial" pitchFamily="34" charset="0"/>
                  <a:buChar char="–"/>
                </a:pPr>
                <a:endParaRPr lang="en-US" sz="1200" b="1" kern="0" dirty="0" err="1">
                  <a:solidFill>
                    <a:srgbClr val="FFFFFF"/>
                  </a:solidFill>
                  <a:latin typeface="Arial"/>
                </a:endParaRPr>
              </a:p>
            </p:txBody>
          </p:sp>
        </p:grpSp>
        <p:grpSp>
          <p:nvGrpSpPr>
            <p:cNvPr id="19" name="Group 18"/>
            <p:cNvGrpSpPr/>
            <p:nvPr/>
          </p:nvGrpSpPr>
          <p:grpSpPr>
            <a:xfrm>
              <a:off x="3526592" y="2397781"/>
              <a:ext cx="322730" cy="742963"/>
              <a:chOff x="1731970" y="2397781"/>
              <a:chExt cx="322730" cy="742963"/>
            </a:xfrm>
          </p:grpSpPr>
          <p:sp>
            <p:nvSpPr>
              <p:cNvPr id="15" name="Oval 14"/>
              <p:cNvSpPr/>
              <p:nvPr/>
            </p:nvSpPr>
            <p:spPr bwMode="auto">
              <a:xfrm>
                <a:off x="1731970" y="2397781"/>
                <a:ext cx="322730" cy="322729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  <a:headEnd/>
                <a:tailEnd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180975" indent="-180975" algn="ctr" eaLnBrk="0" fontAlgn="auto" hangingPunct="0">
                  <a:spcBef>
                    <a:spcPts val="0"/>
                  </a:spcBef>
                  <a:spcAft>
                    <a:spcPts val="0"/>
                  </a:spcAft>
                  <a:buClr>
                    <a:schemeClr val="bg1"/>
                  </a:buClr>
                  <a:buFont typeface="Arial" pitchFamily="34" charset="0"/>
                  <a:buChar char="–"/>
                </a:pPr>
                <a:endParaRPr lang="en-US" sz="1200" b="1" kern="0" dirty="0" err="1">
                  <a:solidFill>
                    <a:srgbClr val="FFFFFF"/>
                  </a:solidFill>
                  <a:latin typeface="Arial"/>
                </a:endParaRPr>
              </a:p>
            </p:txBody>
          </p:sp>
          <p:sp>
            <p:nvSpPr>
              <p:cNvPr id="16" name="Oval 15"/>
              <p:cNvSpPr/>
              <p:nvPr/>
            </p:nvSpPr>
            <p:spPr bwMode="auto">
              <a:xfrm>
                <a:off x="1731970" y="2818015"/>
                <a:ext cx="322730" cy="322729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  <a:headEnd/>
                <a:tailEnd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180975" indent="-180975" algn="ctr" eaLnBrk="0" fontAlgn="auto" hangingPunct="0">
                  <a:spcBef>
                    <a:spcPts val="0"/>
                  </a:spcBef>
                  <a:spcAft>
                    <a:spcPts val="0"/>
                  </a:spcAft>
                  <a:buClr>
                    <a:schemeClr val="bg1"/>
                  </a:buClr>
                  <a:buFont typeface="Arial" pitchFamily="34" charset="0"/>
                  <a:buChar char="–"/>
                </a:pPr>
                <a:endParaRPr lang="en-US" sz="1200" b="1" kern="0" dirty="0" err="1">
                  <a:solidFill>
                    <a:srgbClr val="FFFFFF"/>
                  </a:solidFill>
                  <a:latin typeface="Arial"/>
                </a:endParaRPr>
              </a:p>
            </p:txBody>
          </p:sp>
        </p:grpSp>
        <p:sp>
          <p:nvSpPr>
            <p:cNvPr id="17" name="Oval 16"/>
            <p:cNvSpPr/>
            <p:nvPr/>
          </p:nvSpPr>
          <p:spPr bwMode="auto">
            <a:xfrm>
              <a:off x="4553959" y="2586605"/>
              <a:ext cx="322730" cy="322729"/>
            </a:xfrm>
            <a:prstGeom prst="ellipse">
              <a:avLst/>
            </a:prstGeom>
            <a:noFill/>
            <a:ln>
              <a:solidFill>
                <a:srgbClr val="FF0000"/>
              </a:solidFill>
              <a:headEnd/>
              <a:tailEnd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180975" indent="-180975" algn="ctr" eaLnBrk="0" fontAlgn="auto" hangingPunct="0">
                <a:spcBef>
                  <a:spcPts val="0"/>
                </a:spcBef>
                <a:spcAft>
                  <a:spcPts val="0"/>
                </a:spcAft>
                <a:buClr>
                  <a:schemeClr val="bg1"/>
                </a:buClr>
                <a:buFont typeface="Arial" pitchFamily="34" charset="0"/>
                <a:buChar char="–"/>
              </a:pPr>
              <a:endParaRPr lang="en-US" sz="1200" b="1" kern="0" dirty="0" err="1">
                <a:solidFill>
                  <a:srgbClr val="FFFFFF"/>
                </a:solidFill>
                <a:latin typeface="Arial"/>
              </a:endParaRPr>
            </a:p>
          </p:txBody>
        </p:sp>
        <p:cxnSp>
          <p:nvCxnSpPr>
            <p:cNvPr id="21" name="Straight Arrow Connector 20"/>
            <p:cNvCxnSpPr>
              <a:stCxn id="10" idx="6"/>
              <a:endCxn id="15" idx="2"/>
            </p:cNvCxnSpPr>
            <p:nvPr/>
          </p:nvCxnSpPr>
          <p:spPr>
            <a:xfrm>
              <a:off x="2816599" y="2039879"/>
              <a:ext cx="709993" cy="51926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>
              <a:stCxn id="10" idx="6"/>
              <a:endCxn id="16" idx="2"/>
            </p:cNvCxnSpPr>
            <p:nvPr/>
          </p:nvCxnSpPr>
          <p:spPr>
            <a:xfrm>
              <a:off x="2816599" y="2039879"/>
              <a:ext cx="709993" cy="93950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>
              <a:stCxn id="11" idx="6"/>
              <a:endCxn id="15" idx="2"/>
            </p:cNvCxnSpPr>
            <p:nvPr/>
          </p:nvCxnSpPr>
          <p:spPr>
            <a:xfrm>
              <a:off x="2818390" y="2439707"/>
              <a:ext cx="708202" cy="11943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>
              <a:stCxn id="11" idx="6"/>
              <a:endCxn id="16" idx="2"/>
            </p:cNvCxnSpPr>
            <p:nvPr/>
          </p:nvCxnSpPr>
          <p:spPr>
            <a:xfrm>
              <a:off x="2818390" y="2439707"/>
              <a:ext cx="708202" cy="53967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>
              <a:stCxn id="12" idx="6"/>
              <a:endCxn id="15" idx="2"/>
            </p:cNvCxnSpPr>
            <p:nvPr/>
          </p:nvCxnSpPr>
          <p:spPr>
            <a:xfrm flipV="1">
              <a:off x="2820182" y="2559146"/>
              <a:ext cx="706410" cy="25887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>
              <a:stCxn id="12" idx="6"/>
              <a:endCxn id="16" idx="2"/>
            </p:cNvCxnSpPr>
            <p:nvPr/>
          </p:nvCxnSpPr>
          <p:spPr>
            <a:xfrm>
              <a:off x="2820182" y="2818016"/>
              <a:ext cx="706410" cy="16136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>
              <a:stCxn id="13" idx="6"/>
              <a:endCxn id="15" idx="2"/>
            </p:cNvCxnSpPr>
            <p:nvPr/>
          </p:nvCxnSpPr>
          <p:spPr>
            <a:xfrm flipV="1">
              <a:off x="2821971" y="2559146"/>
              <a:ext cx="704621" cy="64794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>
              <a:stCxn id="13" idx="6"/>
              <a:endCxn id="16" idx="2"/>
            </p:cNvCxnSpPr>
            <p:nvPr/>
          </p:nvCxnSpPr>
          <p:spPr>
            <a:xfrm flipV="1">
              <a:off x="2821971" y="2979380"/>
              <a:ext cx="704621" cy="22770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>
              <a:stCxn id="14" idx="7"/>
              <a:endCxn id="15" idx="2"/>
            </p:cNvCxnSpPr>
            <p:nvPr/>
          </p:nvCxnSpPr>
          <p:spPr>
            <a:xfrm flipV="1">
              <a:off x="2776496" y="2559146"/>
              <a:ext cx="750096" cy="93366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>
              <a:stCxn id="14" idx="7"/>
              <a:endCxn id="16" idx="2"/>
            </p:cNvCxnSpPr>
            <p:nvPr/>
          </p:nvCxnSpPr>
          <p:spPr>
            <a:xfrm flipV="1">
              <a:off x="2776496" y="2979380"/>
              <a:ext cx="750096" cy="51343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>
              <a:stCxn id="15" idx="6"/>
              <a:endCxn id="17" idx="2"/>
            </p:cNvCxnSpPr>
            <p:nvPr/>
          </p:nvCxnSpPr>
          <p:spPr>
            <a:xfrm>
              <a:off x="3849322" y="2559146"/>
              <a:ext cx="704637" cy="18882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>
              <a:stCxn id="16" idx="6"/>
              <a:endCxn id="17" idx="2"/>
            </p:cNvCxnSpPr>
            <p:nvPr/>
          </p:nvCxnSpPr>
          <p:spPr>
            <a:xfrm flipV="1">
              <a:off x="3849322" y="2747970"/>
              <a:ext cx="704637" cy="23141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>
              <a:stCxn id="17" idx="6"/>
            </p:cNvCxnSpPr>
            <p:nvPr/>
          </p:nvCxnSpPr>
          <p:spPr>
            <a:xfrm>
              <a:off x="4876689" y="2747970"/>
              <a:ext cx="74956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TextBox 45"/>
          <p:cNvSpPr txBox="1"/>
          <p:nvPr/>
        </p:nvSpPr>
        <p:spPr>
          <a:xfrm>
            <a:off x="8054791" y="2743169"/>
            <a:ext cx="10892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chemeClr val="tx1"/>
              </a:buClr>
            </a:pPr>
            <a:r>
              <a:rPr lang="en-US" sz="1200" dirty="0"/>
              <a:t>P of cod [0,1]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3962885" y="2020104"/>
            <a:ext cx="916085" cy="1862303"/>
            <a:chOff x="1613804" y="1681580"/>
            <a:chExt cx="916085" cy="1862303"/>
          </a:xfrm>
        </p:grpSpPr>
        <p:sp>
          <p:nvSpPr>
            <p:cNvPr id="48" name="TextBox 47"/>
            <p:cNvSpPr txBox="1"/>
            <p:nvPr/>
          </p:nvSpPr>
          <p:spPr>
            <a:xfrm>
              <a:off x="1837515" y="1681580"/>
              <a:ext cx="57740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buClr>
                  <a:schemeClr val="tx1"/>
                </a:buClr>
              </a:pPr>
              <a:r>
                <a:rPr lang="en-US" sz="1200" dirty="0"/>
                <a:t>Width</a:t>
              </a: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1812668" y="2099549"/>
              <a:ext cx="6527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buClr>
                  <a:schemeClr val="tx1"/>
                </a:buClr>
              </a:pPr>
              <a:r>
                <a:rPr lang="en-US" sz="1200" dirty="0"/>
                <a:t>Length</a:t>
              </a: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1613805" y="2456548"/>
              <a:ext cx="90646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buClr>
                  <a:schemeClr val="tx1"/>
                </a:buClr>
              </a:pPr>
              <a:r>
                <a:rPr lang="en-US" sz="1200" dirty="0"/>
                <a:t>Average R</a:t>
              </a: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1613804" y="2844335"/>
              <a:ext cx="89845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buClr>
                  <a:schemeClr val="tx1"/>
                </a:buClr>
              </a:pPr>
              <a:r>
                <a:rPr lang="en-US" sz="1200" dirty="0"/>
                <a:t>Average B</a:t>
              </a: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1613804" y="3266884"/>
              <a:ext cx="91608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buClr>
                  <a:schemeClr val="tx1"/>
                </a:buClr>
              </a:pPr>
              <a:r>
                <a:rPr lang="en-US" sz="1200" dirty="0"/>
                <a:t>Average G</a:t>
              </a:r>
            </a:p>
          </p:txBody>
        </p:sp>
      </p:grpSp>
      <p:graphicFrame>
        <p:nvGraphicFramePr>
          <p:cNvPr id="3" name="Content Placeholder 2"/>
          <p:cNvGraphicFramePr>
            <a:graphicFrameLocks noGrp="1"/>
          </p:cNvGraphicFramePr>
          <p:nvPr>
            <p:ph sz="quarter" idx="12"/>
            <p:extLst/>
          </p:nvPr>
        </p:nvGraphicFramePr>
        <p:xfrm>
          <a:off x="41421" y="1725479"/>
          <a:ext cx="3897816" cy="22565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9636">
                  <a:extLst>
                    <a:ext uri="{9D8B030D-6E8A-4147-A177-3AD203B41FA5}">
                      <a16:colId xmlns:a16="http://schemas.microsoft.com/office/drawing/2014/main" val="1827709400"/>
                    </a:ext>
                  </a:extLst>
                </a:gridCol>
                <a:gridCol w="649636">
                  <a:extLst>
                    <a:ext uri="{9D8B030D-6E8A-4147-A177-3AD203B41FA5}">
                      <a16:colId xmlns:a16="http://schemas.microsoft.com/office/drawing/2014/main" val="2932260914"/>
                    </a:ext>
                  </a:extLst>
                </a:gridCol>
                <a:gridCol w="649636">
                  <a:extLst>
                    <a:ext uri="{9D8B030D-6E8A-4147-A177-3AD203B41FA5}">
                      <a16:colId xmlns:a16="http://schemas.microsoft.com/office/drawing/2014/main" val="960549599"/>
                    </a:ext>
                  </a:extLst>
                </a:gridCol>
                <a:gridCol w="649636">
                  <a:extLst>
                    <a:ext uri="{9D8B030D-6E8A-4147-A177-3AD203B41FA5}">
                      <a16:colId xmlns:a16="http://schemas.microsoft.com/office/drawing/2014/main" val="3723744808"/>
                    </a:ext>
                  </a:extLst>
                </a:gridCol>
                <a:gridCol w="649636">
                  <a:extLst>
                    <a:ext uri="{9D8B030D-6E8A-4147-A177-3AD203B41FA5}">
                      <a16:colId xmlns:a16="http://schemas.microsoft.com/office/drawing/2014/main" val="948789444"/>
                    </a:ext>
                  </a:extLst>
                </a:gridCol>
                <a:gridCol w="649636">
                  <a:extLst>
                    <a:ext uri="{9D8B030D-6E8A-4147-A177-3AD203B41FA5}">
                      <a16:colId xmlns:a16="http://schemas.microsoft.com/office/drawing/2014/main" val="1347479329"/>
                    </a:ext>
                  </a:extLst>
                </a:gridCol>
              </a:tblGrid>
              <a:tr h="393481">
                <a:tc>
                  <a:txBody>
                    <a:bodyPr/>
                    <a:lstStyle/>
                    <a:p>
                      <a:r>
                        <a:rPr lang="en-US" sz="1100" dirty="0"/>
                        <a:t>Width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Length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Class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261786"/>
                  </a:ext>
                </a:extLst>
              </a:tr>
              <a:tr h="621021">
                <a:tc>
                  <a:txBody>
                    <a:bodyPr/>
                    <a:lstStyle/>
                    <a:p>
                      <a:r>
                        <a:rPr lang="en-US" sz="1100" dirty="0"/>
                        <a:t>15.2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30.2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 (Cod)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2188855"/>
                  </a:ext>
                </a:extLst>
              </a:tr>
              <a:tr h="621021">
                <a:tc>
                  <a:txBody>
                    <a:bodyPr/>
                    <a:lstStyle/>
                    <a:p>
                      <a:r>
                        <a:rPr lang="en-US" sz="1100" dirty="0"/>
                        <a:t>28.4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18.1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0 (Plaice)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2049600"/>
                  </a:ext>
                </a:extLst>
              </a:tr>
              <a:tr h="621021">
                <a:tc>
                  <a:txBody>
                    <a:bodyPr/>
                    <a:lstStyle/>
                    <a:p>
                      <a:r>
                        <a:rPr lang="en-US" sz="1100" dirty="0" err="1"/>
                        <a:t>Etc</a:t>
                      </a:r>
                      <a:r>
                        <a:rPr lang="en-US" sz="11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861500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635555" y="1430868"/>
            <a:ext cx="10674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chemeClr val="tx1"/>
              </a:buClr>
            </a:pPr>
            <a:r>
              <a:rPr lang="en-US" sz="1200" b="1" dirty="0"/>
              <a:t>Training Set</a:t>
            </a:r>
          </a:p>
        </p:txBody>
      </p:sp>
    </p:spTree>
    <p:extLst>
      <p:ext uri="{BB962C8B-B14F-4D97-AF65-F5344CB8AC3E}">
        <p14:creationId xmlns:p14="http://schemas.microsoft.com/office/powerpoint/2010/main" val="34745061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a Neural Network 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pPr algn="ctr"/>
            <a:r>
              <a:rPr lang="en-US"/>
              <a:t>Insert your date / confidentiality text here</a:t>
            </a:r>
            <a:endParaRPr lang="en-GB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GB"/>
              <a:t>16x9 core template</a:t>
            </a:r>
            <a:endParaRPr lang="en-GB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16</a:t>
            </a:fld>
            <a:endParaRPr lang="en-GB"/>
          </a:p>
        </p:txBody>
      </p:sp>
      <p:grpSp>
        <p:nvGrpSpPr>
          <p:cNvPr id="47" name="Group 46"/>
          <p:cNvGrpSpPr/>
          <p:nvPr/>
        </p:nvGrpSpPr>
        <p:grpSpPr>
          <a:xfrm>
            <a:off x="4836349" y="2011755"/>
            <a:ext cx="2382820" cy="1889766"/>
            <a:chOff x="2493869" y="1878514"/>
            <a:chExt cx="2382820" cy="1889766"/>
          </a:xfrm>
        </p:grpSpPr>
        <p:grpSp>
          <p:nvGrpSpPr>
            <p:cNvPr id="18" name="Group 17"/>
            <p:cNvGrpSpPr/>
            <p:nvPr/>
          </p:nvGrpSpPr>
          <p:grpSpPr>
            <a:xfrm>
              <a:off x="2493869" y="1878514"/>
              <a:ext cx="329890" cy="1889766"/>
              <a:chOff x="1032734" y="1878514"/>
              <a:chExt cx="329890" cy="1889766"/>
            </a:xfrm>
          </p:grpSpPr>
          <p:sp>
            <p:nvSpPr>
              <p:cNvPr id="10" name="Oval 9"/>
              <p:cNvSpPr/>
              <p:nvPr/>
            </p:nvSpPr>
            <p:spPr bwMode="auto">
              <a:xfrm>
                <a:off x="1032734" y="1878514"/>
                <a:ext cx="322730" cy="322729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  <a:headEnd/>
                <a:tailEnd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180975" indent="-180975" algn="ctr" eaLnBrk="0" fontAlgn="auto" hangingPunct="0">
                  <a:spcBef>
                    <a:spcPts val="0"/>
                  </a:spcBef>
                  <a:spcAft>
                    <a:spcPts val="0"/>
                  </a:spcAft>
                  <a:buClr>
                    <a:schemeClr val="bg1"/>
                  </a:buClr>
                  <a:buFont typeface="Arial" pitchFamily="34" charset="0"/>
                  <a:buChar char="–"/>
                </a:pPr>
                <a:endParaRPr lang="en-US" sz="1200" b="1" kern="0" dirty="0" err="1">
                  <a:solidFill>
                    <a:srgbClr val="FFFFFF"/>
                  </a:solidFill>
                  <a:latin typeface="Arial"/>
                </a:endParaRPr>
              </a:p>
            </p:txBody>
          </p:sp>
          <p:sp>
            <p:nvSpPr>
              <p:cNvPr id="11" name="Oval 10"/>
              <p:cNvSpPr/>
              <p:nvPr/>
            </p:nvSpPr>
            <p:spPr bwMode="auto">
              <a:xfrm>
                <a:off x="1034525" y="2278342"/>
                <a:ext cx="322730" cy="322729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  <a:headEnd/>
                <a:tailEnd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180975" indent="-180975" algn="ctr" eaLnBrk="0" fontAlgn="auto" hangingPunct="0">
                  <a:spcBef>
                    <a:spcPts val="0"/>
                  </a:spcBef>
                  <a:spcAft>
                    <a:spcPts val="0"/>
                  </a:spcAft>
                  <a:buClr>
                    <a:schemeClr val="bg1"/>
                  </a:buClr>
                  <a:buFont typeface="Arial" pitchFamily="34" charset="0"/>
                  <a:buChar char="–"/>
                </a:pPr>
                <a:endParaRPr lang="en-US" sz="1200" b="1" kern="0" dirty="0" err="1">
                  <a:solidFill>
                    <a:srgbClr val="FFFFFF"/>
                  </a:solidFill>
                  <a:latin typeface="Arial"/>
                </a:endParaRPr>
              </a:p>
            </p:txBody>
          </p:sp>
          <p:sp>
            <p:nvSpPr>
              <p:cNvPr id="12" name="Oval 11"/>
              <p:cNvSpPr/>
              <p:nvPr/>
            </p:nvSpPr>
            <p:spPr bwMode="auto">
              <a:xfrm>
                <a:off x="1036317" y="2656651"/>
                <a:ext cx="322730" cy="322729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  <a:headEnd/>
                <a:tailEnd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180975" indent="-180975" algn="ctr" eaLnBrk="0" fontAlgn="auto" hangingPunct="0">
                  <a:spcBef>
                    <a:spcPts val="0"/>
                  </a:spcBef>
                  <a:spcAft>
                    <a:spcPts val="0"/>
                  </a:spcAft>
                  <a:buClr>
                    <a:schemeClr val="bg1"/>
                  </a:buClr>
                  <a:buFont typeface="Arial" pitchFamily="34" charset="0"/>
                  <a:buChar char="–"/>
                </a:pPr>
                <a:endParaRPr lang="en-US" sz="1200" b="1" kern="0" dirty="0" err="1">
                  <a:solidFill>
                    <a:srgbClr val="FFFFFF"/>
                  </a:solidFill>
                  <a:latin typeface="Arial"/>
                </a:endParaRPr>
              </a:p>
            </p:txBody>
          </p:sp>
          <p:sp>
            <p:nvSpPr>
              <p:cNvPr id="13" name="Oval 12"/>
              <p:cNvSpPr/>
              <p:nvPr/>
            </p:nvSpPr>
            <p:spPr bwMode="auto">
              <a:xfrm>
                <a:off x="1038106" y="3045722"/>
                <a:ext cx="322730" cy="322729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  <a:headEnd/>
                <a:tailEnd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180975" indent="-180975" algn="ctr" eaLnBrk="0" fontAlgn="auto" hangingPunct="0">
                  <a:spcBef>
                    <a:spcPts val="0"/>
                  </a:spcBef>
                  <a:spcAft>
                    <a:spcPts val="0"/>
                  </a:spcAft>
                  <a:buClr>
                    <a:schemeClr val="bg1"/>
                  </a:buClr>
                  <a:buFont typeface="Arial" pitchFamily="34" charset="0"/>
                  <a:buChar char="–"/>
                </a:pPr>
                <a:endParaRPr lang="en-US" sz="1200" b="1" kern="0" dirty="0" err="1">
                  <a:solidFill>
                    <a:srgbClr val="FFFFFF"/>
                  </a:solidFill>
                  <a:latin typeface="Arial"/>
                </a:endParaRPr>
              </a:p>
            </p:txBody>
          </p:sp>
          <p:sp>
            <p:nvSpPr>
              <p:cNvPr id="14" name="Oval 13"/>
              <p:cNvSpPr/>
              <p:nvPr/>
            </p:nvSpPr>
            <p:spPr bwMode="auto">
              <a:xfrm>
                <a:off x="1039894" y="3445551"/>
                <a:ext cx="322730" cy="322729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  <a:headEnd/>
                <a:tailEnd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180975" indent="-180975" algn="ctr" eaLnBrk="0" fontAlgn="auto" hangingPunct="0">
                  <a:spcBef>
                    <a:spcPts val="0"/>
                  </a:spcBef>
                  <a:spcAft>
                    <a:spcPts val="0"/>
                  </a:spcAft>
                  <a:buClr>
                    <a:schemeClr val="bg1"/>
                  </a:buClr>
                  <a:buFont typeface="Arial" pitchFamily="34" charset="0"/>
                  <a:buChar char="–"/>
                </a:pPr>
                <a:endParaRPr lang="en-US" sz="1200" b="1" kern="0" dirty="0" err="1">
                  <a:solidFill>
                    <a:srgbClr val="FFFFFF"/>
                  </a:solidFill>
                  <a:latin typeface="Arial"/>
                </a:endParaRPr>
              </a:p>
            </p:txBody>
          </p:sp>
        </p:grpSp>
        <p:grpSp>
          <p:nvGrpSpPr>
            <p:cNvPr id="19" name="Group 18"/>
            <p:cNvGrpSpPr/>
            <p:nvPr/>
          </p:nvGrpSpPr>
          <p:grpSpPr>
            <a:xfrm>
              <a:off x="3526592" y="2397781"/>
              <a:ext cx="322730" cy="742963"/>
              <a:chOff x="1731970" y="2397781"/>
              <a:chExt cx="322730" cy="742963"/>
            </a:xfrm>
          </p:grpSpPr>
          <p:sp>
            <p:nvSpPr>
              <p:cNvPr id="15" name="Oval 14"/>
              <p:cNvSpPr/>
              <p:nvPr/>
            </p:nvSpPr>
            <p:spPr bwMode="auto">
              <a:xfrm>
                <a:off x="1731970" y="2397781"/>
                <a:ext cx="322730" cy="322729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  <a:headEnd/>
                <a:tailEnd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180975" indent="-180975" algn="ctr" eaLnBrk="0" fontAlgn="auto" hangingPunct="0">
                  <a:spcBef>
                    <a:spcPts val="0"/>
                  </a:spcBef>
                  <a:spcAft>
                    <a:spcPts val="0"/>
                  </a:spcAft>
                  <a:buClr>
                    <a:schemeClr val="bg1"/>
                  </a:buClr>
                  <a:buFont typeface="Arial" pitchFamily="34" charset="0"/>
                  <a:buChar char="–"/>
                </a:pPr>
                <a:endParaRPr lang="en-US" sz="1200" b="1" kern="0" dirty="0" err="1">
                  <a:solidFill>
                    <a:srgbClr val="FFFFFF"/>
                  </a:solidFill>
                  <a:latin typeface="Arial"/>
                </a:endParaRPr>
              </a:p>
            </p:txBody>
          </p:sp>
          <p:sp>
            <p:nvSpPr>
              <p:cNvPr id="16" name="Oval 15"/>
              <p:cNvSpPr/>
              <p:nvPr/>
            </p:nvSpPr>
            <p:spPr bwMode="auto">
              <a:xfrm>
                <a:off x="1731970" y="2818015"/>
                <a:ext cx="322730" cy="322729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  <a:headEnd/>
                <a:tailEnd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180975" indent="-180975" algn="ctr" eaLnBrk="0" fontAlgn="auto" hangingPunct="0">
                  <a:spcBef>
                    <a:spcPts val="0"/>
                  </a:spcBef>
                  <a:spcAft>
                    <a:spcPts val="0"/>
                  </a:spcAft>
                  <a:buClr>
                    <a:schemeClr val="bg1"/>
                  </a:buClr>
                  <a:buFont typeface="Arial" pitchFamily="34" charset="0"/>
                  <a:buChar char="–"/>
                </a:pPr>
                <a:endParaRPr lang="en-US" sz="1200" b="1" kern="0" dirty="0" err="1">
                  <a:solidFill>
                    <a:srgbClr val="FFFFFF"/>
                  </a:solidFill>
                  <a:latin typeface="Arial"/>
                </a:endParaRPr>
              </a:p>
            </p:txBody>
          </p:sp>
        </p:grpSp>
        <p:sp>
          <p:nvSpPr>
            <p:cNvPr id="17" name="Oval 16"/>
            <p:cNvSpPr/>
            <p:nvPr/>
          </p:nvSpPr>
          <p:spPr bwMode="auto">
            <a:xfrm>
              <a:off x="4553959" y="2586605"/>
              <a:ext cx="322730" cy="322729"/>
            </a:xfrm>
            <a:prstGeom prst="ellipse">
              <a:avLst/>
            </a:prstGeom>
            <a:noFill/>
            <a:ln>
              <a:solidFill>
                <a:srgbClr val="FF0000"/>
              </a:solidFill>
              <a:headEnd/>
              <a:tailEnd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180975" indent="-180975" algn="ctr" eaLnBrk="0" fontAlgn="auto" hangingPunct="0">
                <a:spcBef>
                  <a:spcPts val="0"/>
                </a:spcBef>
                <a:spcAft>
                  <a:spcPts val="0"/>
                </a:spcAft>
                <a:buClr>
                  <a:schemeClr val="bg1"/>
                </a:buClr>
                <a:buFont typeface="Arial" pitchFamily="34" charset="0"/>
                <a:buChar char="–"/>
              </a:pPr>
              <a:endParaRPr lang="en-US" sz="1200" b="1" kern="0" dirty="0" err="1">
                <a:solidFill>
                  <a:srgbClr val="FFFFFF"/>
                </a:solidFill>
                <a:latin typeface="Arial"/>
              </a:endParaRPr>
            </a:p>
          </p:txBody>
        </p:sp>
        <p:cxnSp>
          <p:nvCxnSpPr>
            <p:cNvPr id="21" name="Straight Arrow Connector 20"/>
            <p:cNvCxnSpPr>
              <a:stCxn id="10" idx="6"/>
              <a:endCxn id="15" idx="2"/>
            </p:cNvCxnSpPr>
            <p:nvPr/>
          </p:nvCxnSpPr>
          <p:spPr>
            <a:xfrm>
              <a:off x="2816599" y="2039879"/>
              <a:ext cx="709993" cy="51926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>
              <a:stCxn id="10" idx="6"/>
              <a:endCxn id="16" idx="2"/>
            </p:cNvCxnSpPr>
            <p:nvPr/>
          </p:nvCxnSpPr>
          <p:spPr>
            <a:xfrm>
              <a:off x="2816599" y="2039879"/>
              <a:ext cx="709993" cy="93950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>
              <a:stCxn id="11" idx="6"/>
              <a:endCxn id="15" idx="2"/>
            </p:cNvCxnSpPr>
            <p:nvPr/>
          </p:nvCxnSpPr>
          <p:spPr>
            <a:xfrm>
              <a:off x="2818390" y="2439707"/>
              <a:ext cx="708202" cy="11943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>
              <a:stCxn id="11" idx="6"/>
              <a:endCxn id="16" idx="2"/>
            </p:cNvCxnSpPr>
            <p:nvPr/>
          </p:nvCxnSpPr>
          <p:spPr>
            <a:xfrm>
              <a:off x="2818390" y="2439707"/>
              <a:ext cx="708202" cy="53967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>
              <a:stCxn id="12" idx="6"/>
              <a:endCxn id="15" idx="2"/>
            </p:cNvCxnSpPr>
            <p:nvPr/>
          </p:nvCxnSpPr>
          <p:spPr>
            <a:xfrm flipV="1">
              <a:off x="2820182" y="2559146"/>
              <a:ext cx="706410" cy="25887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>
              <a:stCxn id="12" idx="6"/>
              <a:endCxn id="16" idx="2"/>
            </p:cNvCxnSpPr>
            <p:nvPr/>
          </p:nvCxnSpPr>
          <p:spPr>
            <a:xfrm>
              <a:off x="2820182" y="2818016"/>
              <a:ext cx="706410" cy="16136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>
              <a:stCxn id="13" idx="6"/>
              <a:endCxn id="15" idx="2"/>
            </p:cNvCxnSpPr>
            <p:nvPr/>
          </p:nvCxnSpPr>
          <p:spPr>
            <a:xfrm flipV="1">
              <a:off x="2821971" y="2559146"/>
              <a:ext cx="704621" cy="64794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>
              <a:stCxn id="13" idx="6"/>
              <a:endCxn id="16" idx="2"/>
            </p:cNvCxnSpPr>
            <p:nvPr/>
          </p:nvCxnSpPr>
          <p:spPr>
            <a:xfrm flipV="1">
              <a:off x="2821971" y="2979380"/>
              <a:ext cx="704621" cy="22770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>
              <a:stCxn id="14" idx="7"/>
              <a:endCxn id="15" idx="2"/>
            </p:cNvCxnSpPr>
            <p:nvPr/>
          </p:nvCxnSpPr>
          <p:spPr>
            <a:xfrm flipV="1">
              <a:off x="2776496" y="2559146"/>
              <a:ext cx="750096" cy="93366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>
              <a:stCxn id="14" idx="7"/>
              <a:endCxn id="16" idx="2"/>
            </p:cNvCxnSpPr>
            <p:nvPr/>
          </p:nvCxnSpPr>
          <p:spPr>
            <a:xfrm flipV="1">
              <a:off x="2776496" y="2979380"/>
              <a:ext cx="750096" cy="51343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>
              <a:stCxn id="15" idx="6"/>
              <a:endCxn id="17" idx="2"/>
            </p:cNvCxnSpPr>
            <p:nvPr/>
          </p:nvCxnSpPr>
          <p:spPr>
            <a:xfrm>
              <a:off x="3849322" y="2559146"/>
              <a:ext cx="704637" cy="18882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>
              <a:stCxn id="16" idx="6"/>
              <a:endCxn id="17" idx="2"/>
            </p:cNvCxnSpPr>
            <p:nvPr/>
          </p:nvCxnSpPr>
          <p:spPr>
            <a:xfrm flipV="1">
              <a:off x="3849322" y="2747970"/>
              <a:ext cx="704637" cy="23141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3962885" y="2020104"/>
            <a:ext cx="408442" cy="1862303"/>
            <a:chOff x="1613804" y="1681580"/>
            <a:chExt cx="408442" cy="1862303"/>
          </a:xfrm>
        </p:grpSpPr>
        <p:sp>
          <p:nvSpPr>
            <p:cNvPr id="48" name="TextBox 47"/>
            <p:cNvSpPr txBox="1"/>
            <p:nvPr/>
          </p:nvSpPr>
          <p:spPr>
            <a:xfrm>
              <a:off x="1837515" y="1681580"/>
              <a:ext cx="1847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buClr>
                  <a:schemeClr val="tx1"/>
                </a:buClr>
              </a:pPr>
              <a:endParaRPr lang="en-US" sz="1200" dirty="0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1812668" y="2099549"/>
              <a:ext cx="1847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buClr>
                  <a:schemeClr val="tx1"/>
                </a:buClr>
              </a:pPr>
              <a:endParaRPr lang="en-US" sz="1200" dirty="0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1613805" y="2456548"/>
              <a:ext cx="1847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buClr>
                  <a:schemeClr val="tx1"/>
                </a:buClr>
              </a:pPr>
              <a:endParaRPr lang="en-US" sz="1200" dirty="0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1613804" y="2844335"/>
              <a:ext cx="1847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buClr>
                  <a:schemeClr val="tx1"/>
                </a:buClr>
              </a:pPr>
              <a:endParaRPr lang="en-US" sz="1200" dirty="0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1613804" y="3266884"/>
              <a:ext cx="1847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buClr>
                  <a:schemeClr val="tx1"/>
                </a:buClr>
              </a:pPr>
              <a:endParaRPr lang="en-US" sz="1200" dirty="0"/>
            </a:p>
          </p:txBody>
        </p:sp>
      </p:grpSp>
      <p:graphicFrame>
        <p:nvGraphicFramePr>
          <p:cNvPr id="3" name="Content Placeholder 2"/>
          <p:cNvGraphicFramePr>
            <a:graphicFrameLocks noGrp="1"/>
          </p:cNvGraphicFramePr>
          <p:nvPr>
            <p:ph sz="quarter" idx="12"/>
            <p:extLst/>
          </p:nvPr>
        </p:nvGraphicFramePr>
        <p:xfrm>
          <a:off x="41421" y="1725479"/>
          <a:ext cx="3897816" cy="22565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9636">
                  <a:extLst>
                    <a:ext uri="{9D8B030D-6E8A-4147-A177-3AD203B41FA5}">
                      <a16:colId xmlns:a16="http://schemas.microsoft.com/office/drawing/2014/main" val="1827709400"/>
                    </a:ext>
                  </a:extLst>
                </a:gridCol>
                <a:gridCol w="649636">
                  <a:extLst>
                    <a:ext uri="{9D8B030D-6E8A-4147-A177-3AD203B41FA5}">
                      <a16:colId xmlns:a16="http://schemas.microsoft.com/office/drawing/2014/main" val="2932260914"/>
                    </a:ext>
                  </a:extLst>
                </a:gridCol>
                <a:gridCol w="649636">
                  <a:extLst>
                    <a:ext uri="{9D8B030D-6E8A-4147-A177-3AD203B41FA5}">
                      <a16:colId xmlns:a16="http://schemas.microsoft.com/office/drawing/2014/main" val="960549599"/>
                    </a:ext>
                  </a:extLst>
                </a:gridCol>
                <a:gridCol w="649636">
                  <a:extLst>
                    <a:ext uri="{9D8B030D-6E8A-4147-A177-3AD203B41FA5}">
                      <a16:colId xmlns:a16="http://schemas.microsoft.com/office/drawing/2014/main" val="3723744808"/>
                    </a:ext>
                  </a:extLst>
                </a:gridCol>
                <a:gridCol w="649636">
                  <a:extLst>
                    <a:ext uri="{9D8B030D-6E8A-4147-A177-3AD203B41FA5}">
                      <a16:colId xmlns:a16="http://schemas.microsoft.com/office/drawing/2014/main" val="948789444"/>
                    </a:ext>
                  </a:extLst>
                </a:gridCol>
                <a:gridCol w="649636">
                  <a:extLst>
                    <a:ext uri="{9D8B030D-6E8A-4147-A177-3AD203B41FA5}">
                      <a16:colId xmlns:a16="http://schemas.microsoft.com/office/drawing/2014/main" val="1347479329"/>
                    </a:ext>
                  </a:extLst>
                </a:gridCol>
              </a:tblGrid>
              <a:tr h="393481">
                <a:tc>
                  <a:txBody>
                    <a:bodyPr/>
                    <a:lstStyle/>
                    <a:p>
                      <a:r>
                        <a:rPr lang="en-US" sz="1100" dirty="0"/>
                        <a:t>Width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Length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Class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261786"/>
                  </a:ext>
                </a:extLst>
              </a:tr>
              <a:tr h="621021">
                <a:tc>
                  <a:txBody>
                    <a:bodyPr/>
                    <a:lstStyle/>
                    <a:p>
                      <a:r>
                        <a:rPr lang="en-US" sz="1100" dirty="0"/>
                        <a:t>15.2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30.2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 (Cod)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2188855"/>
                  </a:ext>
                </a:extLst>
              </a:tr>
              <a:tr h="621021">
                <a:tc>
                  <a:txBody>
                    <a:bodyPr/>
                    <a:lstStyle/>
                    <a:p>
                      <a:r>
                        <a:rPr lang="en-US" sz="1100" dirty="0"/>
                        <a:t>28.4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18.1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0 (Plaice)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2049600"/>
                  </a:ext>
                </a:extLst>
              </a:tr>
              <a:tr h="621021">
                <a:tc>
                  <a:txBody>
                    <a:bodyPr/>
                    <a:lstStyle/>
                    <a:p>
                      <a:r>
                        <a:rPr lang="en-US" sz="1100" dirty="0" err="1"/>
                        <a:t>Etc</a:t>
                      </a:r>
                      <a:r>
                        <a:rPr lang="en-US" sz="11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861500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635555" y="1430868"/>
            <a:ext cx="10061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chemeClr val="tx1"/>
              </a:buClr>
            </a:pPr>
            <a:r>
              <a:rPr lang="en-US" sz="1200" dirty="0"/>
              <a:t>Training Set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646397" y="1291173"/>
            <a:ext cx="2445349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>
              <a:buClr>
                <a:schemeClr val="tx1"/>
              </a:buClr>
            </a:pPr>
            <a:r>
              <a:rPr lang="en-US" sz="1200" b="1" dirty="0"/>
              <a:t>Initialize with Random Weights</a:t>
            </a:r>
          </a:p>
        </p:txBody>
      </p:sp>
    </p:spTree>
    <p:extLst>
      <p:ext uri="{BB962C8B-B14F-4D97-AF65-F5344CB8AC3E}">
        <p14:creationId xmlns:p14="http://schemas.microsoft.com/office/powerpoint/2010/main" val="10909183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a Neural Network 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pPr algn="ctr"/>
            <a:r>
              <a:rPr lang="en-US"/>
              <a:t>Insert your date / confidentiality text here</a:t>
            </a:r>
            <a:endParaRPr lang="en-GB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GB"/>
              <a:t>16x9 core template</a:t>
            </a:r>
            <a:endParaRPr lang="en-GB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17</a:t>
            </a:fld>
            <a:endParaRPr lang="en-GB"/>
          </a:p>
        </p:txBody>
      </p:sp>
      <p:grpSp>
        <p:nvGrpSpPr>
          <p:cNvPr id="47" name="Group 46"/>
          <p:cNvGrpSpPr/>
          <p:nvPr/>
        </p:nvGrpSpPr>
        <p:grpSpPr>
          <a:xfrm>
            <a:off x="4836349" y="2011755"/>
            <a:ext cx="2382820" cy="1889766"/>
            <a:chOff x="2493869" y="1878514"/>
            <a:chExt cx="2382820" cy="1889766"/>
          </a:xfrm>
        </p:grpSpPr>
        <p:grpSp>
          <p:nvGrpSpPr>
            <p:cNvPr id="18" name="Group 17"/>
            <p:cNvGrpSpPr/>
            <p:nvPr/>
          </p:nvGrpSpPr>
          <p:grpSpPr>
            <a:xfrm>
              <a:off x="2493869" y="1878514"/>
              <a:ext cx="329890" cy="1889766"/>
              <a:chOff x="1032734" y="1878514"/>
              <a:chExt cx="329890" cy="1889766"/>
            </a:xfrm>
          </p:grpSpPr>
          <p:sp>
            <p:nvSpPr>
              <p:cNvPr id="10" name="Oval 9"/>
              <p:cNvSpPr/>
              <p:nvPr/>
            </p:nvSpPr>
            <p:spPr bwMode="auto">
              <a:xfrm>
                <a:off x="1032734" y="1878514"/>
                <a:ext cx="322730" cy="322729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  <a:headEnd/>
                <a:tailEnd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180975" indent="-180975" algn="ctr" eaLnBrk="0" fontAlgn="auto" hangingPunct="0">
                  <a:spcBef>
                    <a:spcPts val="0"/>
                  </a:spcBef>
                  <a:spcAft>
                    <a:spcPts val="0"/>
                  </a:spcAft>
                  <a:buClr>
                    <a:schemeClr val="bg1"/>
                  </a:buClr>
                  <a:buFont typeface="Arial" pitchFamily="34" charset="0"/>
                  <a:buChar char="–"/>
                </a:pPr>
                <a:endParaRPr lang="en-US" sz="1200" b="1" kern="0" dirty="0" err="1">
                  <a:solidFill>
                    <a:srgbClr val="FFFFFF"/>
                  </a:solidFill>
                  <a:latin typeface="Arial"/>
                </a:endParaRPr>
              </a:p>
            </p:txBody>
          </p:sp>
          <p:sp>
            <p:nvSpPr>
              <p:cNvPr id="11" name="Oval 10"/>
              <p:cNvSpPr/>
              <p:nvPr/>
            </p:nvSpPr>
            <p:spPr bwMode="auto">
              <a:xfrm>
                <a:off x="1034525" y="2278342"/>
                <a:ext cx="322730" cy="322729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  <a:headEnd/>
                <a:tailEnd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180975" indent="-180975" algn="ctr" eaLnBrk="0" fontAlgn="auto" hangingPunct="0">
                  <a:spcBef>
                    <a:spcPts val="0"/>
                  </a:spcBef>
                  <a:spcAft>
                    <a:spcPts val="0"/>
                  </a:spcAft>
                  <a:buClr>
                    <a:schemeClr val="bg1"/>
                  </a:buClr>
                  <a:buFont typeface="Arial" pitchFamily="34" charset="0"/>
                  <a:buChar char="–"/>
                </a:pPr>
                <a:endParaRPr lang="en-US" sz="1200" b="1" kern="0" dirty="0" err="1">
                  <a:solidFill>
                    <a:srgbClr val="FFFFFF"/>
                  </a:solidFill>
                  <a:latin typeface="Arial"/>
                </a:endParaRPr>
              </a:p>
            </p:txBody>
          </p:sp>
          <p:sp>
            <p:nvSpPr>
              <p:cNvPr id="12" name="Oval 11"/>
              <p:cNvSpPr/>
              <p:nvPr/>
            </p:nvSpPr>
            <p:spPr bwMode="auto">
              <a:xfrm>
                <a:off x="1036317" y="2656651"/>
                <a:ext cx="322730" cy="322729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  <a:headEnd/>
                <a:tailEnd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180975" indent="-180975" algn="ctr" eaLnBrk="0" fontAlgn="auto" hangingPunct="0">
                  <a:spcBef>
                    <a:spcPts val="0"/>
                  </a:spcBef>
                  <a:spcAft>
                    <a:spcPts val="0"/>
                  </a:spcAft>
                  <a:buClr>
                    <a:schemeClr val="bg1"/>
                  </a:buClr>
                  <a:buFont typeface="Arial" pitchFamily="34" charset="0"/>
                  <a:buChar char="–"/>
                </a:pPr>
                <a:endParaRPr lang="en-US" sz="1200" b="1" kern="0" dirty="0" err="1">
                  <a:solidFill>
                    <a:srgbClr val="FFFFFF"/>
                  </a:solidFill>
                  <a:latin typeface="Arial"/>
                </a:endParaRPr>
              </a:p>
            </p:txBody>
          </p:sp>
          <p:sp>
            <p:nvSpPr>
              <p:cNvPr id="13" name="Oval 12"/>
              <p:cNvSpPr/>
              <p:nvPr/>
            </p:nvSpPr>
            <p:spPr bwMode="auto">
              <a:xfrm>
                <a:off x="1038106" y="3045722"/>
                <a:ext cx="322730" cy="322729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  <a:headEnd/>
                <a:tailEnd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180975" indent="-180975" algn="ctr" eaLnBrk="0" fontAlgn="auto" hangingPunct="0">
                  <a:spcBef>
                    <a:spcPts val="0"/>
                  </a:spcBef>
                  <a:spcAft>
                    <a:spcPts val="0"/>
                  </a:spcAft>
                  <a:buClr>
                    <a:schemeClr val="bg1"/>
                  </a:buClr>
                  <a:buFont typeface="Arial" pitchFamily="34" charset="0"/>
                  <a:buChar char="–"/>
                </a:pPr>
                <a:endParaRPr lang="en-US" sz="1200" b="1" kern="0" dirty="0" err="1">
                  <a:solidFill>
                    <a:srgbClr val="FFFFFF"/>
                  </a:solidFill>
                  <a:latin typeface="Arial"/>
                </a:endParaRPr>
              </a:p>
            </p:txBody>
          </p:sp>
          <p:sp>
            <p:nvSpPr>
              <p:cNvPr id="14" name="Oval 13"/>
              <p:cNvSpPr/>
              <p:nvPr/>
            </p:nvSpPr>
            <p:spPr bwMode="auto">
              <a:xfrm>
                <a:off x="1039894" y="3445551"/>
                <a:ext cx="322730" cy="322729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  <a:headEnd/>
                <a:tailEnd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180975" indent="-180975" algn="ctr" eaLnBrk="0" fontAlgn="auto" hangingPunct="0">
                  <a:spcBef>
                    <a:spcPts val="0"/>
                  </a:spcBef>
                  <a:spcAft>
                    <a:spcPts val="0"/>
                  </a:spcAft>
                  <a:buClr>
                    <a:schemeClr val="bg1"/>
                  </a:buClr>
                  <a:buFont typeface="Arial" pitchFamily="34" charset="0"/>
                  <a:buChar char="–"/>
                </a:pPr>
                <a:endParaRPr lang="en-US" sz="1200" b="1" kern="0" dirty="0" err="1">
                  <a:solidFill>
                    <a:srgbClr val="FFFFFF"/>
                  </a:solidFill>
                  <a:latin typeface="Arial"/>
                </a:endParaRPr>
              </a:p>
            </p:txBody>
          </p:sp>
        </p:grpSp>
        <p:grpSp>
          <p:nvGrpSpPr>
            <p:cNvPr id="19" name="Group 18"/>
            <p:cNvGrpSpPr/>
            <p:nvPr/>
          </p:nvGrpSpPr>
          <p:grpSpPr>
            <a:xfrm>
              <a:off x="3526592" y="2397781"/>
              <a:ext cx="322730" cy="742963"/>
              <a:chOff x="1731970" y="2397781"/>
              <a:chExt cx="322730" cy="742963"/>
            </a:xfrm>
          </p:grpSpPr>
          <p:sp>
            <p:nvSpPr>
              <p:cNvPr id="15" name="Oval 14"/>
              <p:cNvSpPr/>
              <p:nvPr/>
            </p:nvSpPr>
            <p:spPr bwMode="auto">
              <a:xfrm>
                <a:off x="1731970" y="2397781"/>
                <a:ext cx="322730" cy="322729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  <a:headEnd/>
                <a:tailEnd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180975" indent="-180975" algn="ctr" eaLnBrk="0" fontAlgn="auto" hangingPunct="0">
                  <a:spcBef>
                    <a:spcPts val="0"/>
                  </a:spcBef>
                  <a:spcAft>
                    <a:spcPts val="0"/>
                  </a:spcAft>
                  <a:buClr>
                    <a:schemeClr val="bg1"/>
                  </a:buClr>
                  <a:buFont typeface="Arial" pitchFamily="34" charset="0"/>
                  <a:buChar char="–"/>
                </a:pPr>
                <a:endParaRPr lang="en-US" sz="1200" b="1" kern="0" dirty="0" err="1">
                  <a:solidFill>
                    <a:srgbClr val="FFFFFF"/>
                  </a:solidFill>
                  <a:latin typeface="Arial"/>
                </a:endParaRPr>
              </a:p>
            </p:txBody>
          </p:sp>
          <p:sp>
            <p:nvSpPr>
              <p:cNvPr id="16" name="Oval 15"/>
              <p:cNvSpPr/>
              <p:nvPr/>
            </p:nvSpPr>
            <p:spPr bwMode="auto">
              <a:xfrm>
                <a:off x="1731970" y="2818015"/>
                <a:ext cx="322730" cy="322729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  <a:headEnd/>
                <a:tailEnd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180975" indent="-180975" algn="ctr" eaLnBrk="0" fontAlgn="auto" hangingPunct="0">
                  <a:spcBef>
                    <a:spcPts val="0"/>
                  </a:spcBef>
                  <a:spcAft>
                    <a:spcPts val="0"/>
                  </a:spcAft>
                  <a:buClr>
                    <a:schemeClr val="bg1"/>
                  </a:buClr>
                  <a:buFont typeface="Arial" pitchFamily="34" charset="0"/>
                  <a:buChar char="–"/>
                </a:pPr>
                <a:endParaRPr lang="en-US" sz="1200" b="1" kern="0" dirty="0" err="1">
                  <a:solidFill>
                    <a:srgbClr val="FFFFFF"/>
                  </a:solidFill>
                  <a:latin typeface="Arial"/>
                </a:endParaRPr>
              </a:p>
            </p:txBody>
          </p:sp>
        </p:grpSp>
        <p:sp>
          <p:nvSpPr>
            <p:cNvPr id="17" name="Oval 16"/>
            <p:cNvSpPr/>
            <p:nvPr/>
          </p:nvSpPr>
          <p:spPr bwMode="auto">
            <a:xfrm>
              <a:off x="4553959" y="2586605"/>
              <a:ext cx="322730" cy="322729"/>
            </a:xfrm>
            <a:prstGeom prst="ellipse">
              <a:avLst/>
            </a:prstGeom>
            <a:noFill/>
            <a:ln>
              <a:solidFill>
                <a:srgbClr val="FF0000"/>
              </a:solidFill>
              <a:headEnd/>
              <a:tailEnd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180975" indent="-180975" algn="ctr" eaLnBrk="0" fontAlgn="auto" hangingPunct="0">
                <a:spcBef>
                  <a:spcPts val="0"/>
                </a:spcBef>
                <a:spcAft>
                  <a:spcPts val="0"/>
                </a:spcAft>
                <a:buClr>
                  <a:schemeClr val="bg1"/>
                </a:buClr>
                <a:buFont typeface="Arial" pitchFamily="34" charset="0"/>
                <a:buChar char="–"/>
              </a:pPr>
              <a:endParaRPr lang="en-US" sz="1200" b="1" kern="0" dirty="0" err="1">
                <a:solidFill>
                  <a:srgbClr val="FFFFFF"/>
                </a:solidFill>
                <a:latin typeface="Arial"/>
              </a:endParaRPr>
            </a:p>
          </p:txBody>
        </p:sp>
        <p:cxnSp>
          <p:nvCxnSpPr>
            <p:cNvPr id="21" name="Straight Arrow Connector 20"/>
            <p:cNvCxnSpPr>
              <a:stCxn id="10" idx="6"/>
              <a:endCxn id="15" idx="2"/>
            </p:cNvCxnSpPr>
            <p:nvPr/>
          </p:nvCxnSpPr>
          <p:spPr>
            <a:xfrm>
              <a:off x="2816599" y="2039879"/>
              <a:ext cx="709993" cy="51926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>
              <a:stCxn id="10" idx="6"/>
              <a:endCxn id="16" idx="2"/>
            </p:cNvCxnSpPr>
            <p:nvPr/>
          </p:nvCxnSpPr>
          <p:spPr>
            <a:xfrm>
              <a:off x="2816599" y="2039879"/>
              <a:ext cx="709993" cy="93950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>
              <a:stCxn id="11" idx="6"/>
              <a:endCxn id="15" idx="2"/>
            </p:cNvCxnSpPr>
            <p:nvPr/>
          </p:nvCxnSpPr>
          <p:spPr>
            <a:xfrm>
              <a:off x="2818390" y="2439707"/>
              <a:ext cx="708202" cy="11943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>
              <a:stCxn id="11" idx="6"/>
              <a:endCxn id="16" idx="2"/>
            </p:cNvCxnSpPr>
            <p:nvPr/>
          </p:nvCxnSpPr>
          <p:spPr>
            <a:xfrm>
              <a:off x="2818390" y="2439707"/>
              <a:ext cx="708202" cy="53967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>
              <a:stCxn id="12" idx="6"/>
              <a:endCxn id="15" idx="2"/>
            </p:cNvCxnSpPr>
            <p:nvPr/>
          </p:nvCxnSpPr>
          <p:spPr>
            <a:xfrm flipV="1">
              <a:off x="2820182" y="2559146"/>
              <a:ext cx="706410" cy="25887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>
              <a:stCxn id="12" idx="6"/>
              <a:endCxn id="16" idx="2"/>
            </p:cNvCxnSpPr>
            <p:nvPr/>
          </p:nvCxnSpPr>
          <p:spPr>
            <a:xfrm>
              <a:off x="2820182" y="2818016"/>
              <a:ext cx="706410" cy="16136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>
              <a:stCxn id="13" idx="6"/>
              <a:endCxn id="15" idx="2"/>
            </p:cNvCxnSpPr>
            <p:nvPr/>
          </p:nvCxnSpPr>
          <p:spPr>
            <a:xfrm flipV="1">
              <a:off x="2821971" y="2559146"/>
              <a:ext cx="704621" cy="64794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>
              <a:stCxn id="13" idx="6"/>
              <a:endCxn id="16" idx="2"/>
            </p:cNvCxnSpPr>
            <p:nvPr/>
          </p:nvCxnSpPr>
          <p:spPr>
            <a:xfrm flipV="1">
              <a:off x="2821971" y="2979380"/>
              <a:ext cx="704621" cy="22770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>
              <a:stCxn id="14" idx="7"/>
              <a:endCxn id="15" idx="2"/>
            </p:cNvCxnSpPr>
            <p:nvPr/>
          </p:nvCxnSpPr>
          <p:spPr>
            <a:xfrm flipV="1">
              <a:off x="2776496" y="2559146"/>
              <a:ext cx="750096" cy="93366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>
              <a:stCxn id="14" idx="7"/>
              <a:endCxn id="16" idx="2"/>
            </p:cNvCxnSpPr>
            <p:nvPr/>
          </p:nvCxnSpPr>
          <p:spPr>
            <a:xfrm flipV="1">
              <a:off x="2776496" y="2979380"/>
              <a:ext cx="750096" cy="51343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>
              <a:stCxn id="15" idx="6"/>
              <a:endCxn id="17" idx="2"/>
            </p:cNvCxnSpPr>
            <p:nvPr/>
          </p:nvCxnSpPr>
          <p:spPr>
            <a:xfrm>
              <a:off x="3849322" y="2559146"/>
              <a:ext cx="704637" cy="18882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>
              <a:stCxn id="16" idx="6"/>
              <a:endCxn id="17" idx="2"/>
            </p:cNvCxnSpPr>
            <p:nvPr/>
          </p:nvCxnSpPr>
          <p:spPr>
            <a:xfrm flipV="1">
              <a:off x="3849322" y="2747970"/>
              <a:ext cx="704637" cy="23141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4161749" y="2020104"/>
            <a:ext cx="507671" cy="1917585"/>
            <a:chOff x="1812668" y="1681580"/>
            <a:chExt cx="507671" cy="1917585"/>
          </a:xfrm>
        </p:grpSpPr>
        <p:sp>
          <p:nvSpPr>
            <p:cNvPr id="48" name="TextBox 47"/>
            <p:cNvSpPr txBox="1"/>
            <p:nvPr/>
          </p:nvSpPr>
          <p:spPr>
            <a:xfrm>
              <a:off x="1837515" y="1681580"/>
              <a:ext cx="48282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buClr>
                  <a:schemeClr val="tx1"/>
                </a:buClr>
              </a:pPr>
              <a:r>
                <a:rPr lang="en-US" sz="1200" dirty="0"/>
                <a:t>15.2</a:t>
              </a: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1812668" y="2099549"/>
              <a:ext cx="48282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buClr>
                  <a:schemeClr val="tx1"/>
                </a:buClr>
              </a:pPr>
              <a:r>
                <a:rPr lang="en-US" sz="1200" dirty="0"/>
                <a:t>30.2</a:t>
              </a: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1879994" y="2487721"/>
              <a:ext cx="4395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buClr>
                  <a:schemeClr val="tx1"/>
                </a:buClr>
              </a:pPr>
              <a:r>
                <a:rPr lang="en-US" sz="1200" dirty="0"/>
                <a:t>220</a:t>
              </a: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1922474" y="2899927"/>
              <a:ext cx="35458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buClr>
                  <a:schemeClr val="tx1"/>
                </a:buClr>
              </a:pPr>
              <a:r>
                <a:rPr lang="en-US" sz="1200" dirty="0"/>
                <a:t>20</a:t>
              </a: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1897626" y="3322166"/>
              <a:ext cx="35458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buClr>
                  <a:schemeClr val="tx1"/>
                </a:buClr>
              </a:pPr>
              <a:r>
                <a:rPr lang="en-US" sz="1200" dirty="0"/>
                <a:t>10</a:t>
              </a:r>
            </a:p>
          </p:txBody>
        </p:sp>
      </p:grpSp>
      <p:graphicFrame>
        <p:nvGraphicFramePr>
          <p:cNvPr id="3" name="Content Placeholder 2"/>
          <p:cNvGraphicFramePr>
            <a:graphicFrameLocks noGrp="1"/>
          </p:cNvGraphicFramePr>
          <p:nvPr>
            <p:ph sz="quarter" idx="12"/>
            <p:extLst/>
          </p:nvPr>
        </p:nvGraphicFramePr>
        <p:xfrm>
          <a:off x="41421" y="1725479"/>
          <a:ext cx="3897816" cy="22565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9636">
                  <a:extLst>
                    <a:ext uri="{9D8B030D-6E8A-4147-A177-3AD203B41FA5}">
                      <a16:colId xmlns:a16="http://schemas.microsoft.com/office/drawing/2014/main" val="1827709400"/>
                    </a:ext>
                  </a:extLst>
                </a:gridCol>
                <a:gridCol w="649636">
                  <a:extLst>
                    <a:ext uri="{9D8B030D-6E8A-4147-A177-3AD203B41FA5}">
                      <a16:colId xmlns:a16="http://schemas.microsoft.com/office/drawing/2014/main" val="2932260914"/>
                    </a:ext>
                  </a:extLst>
                </a:gridCol>
                <a:gridCol w="649636">
                  <a:extLst>
                    <a:ext uri="{9D8B030D-6E8A-4147-A177-3AD203B41FA5}">
                      <a16:colId xmlns:a16="http://schemas.microsoft.com/office/drawing/2014/main" val="960549599"/>
                    </a:ext>
                  </a:extLst>
                </a:gridCol>
                <a:gridCol w="649636">
                  <a:extLst>
                    <a:ext uri="{9D8B030D-6E8A-4147-A177-3AD203B41FA5}">
                      <a16:colId xmlns:a16="http://schemas.microsoft.com/office/drawing/2014/main" val="3723744808"/>
                    </a:ext>
                  </a:extLst>
                </a:gridCol>
                <a:gridCol w="649636">
                  <a:extLst>
                    <a:ext uri="{9D8B030D-6E8A-4147-A177-3AD203B41FA5}">
                      <a16:colId xmlns:a16="http://schemas.microsoft.com/office/drawing/2014/main" val="948789444"/>
                    </a:ext>
                  </a:extLst>
                </a:gridCol>
                <a:gridCol w="649636">
                  <a:extLst>
                    <a:ext uri="{9D8B030D-6E8A-4147-A177-3AD203B41FA5}">
                      <a16:colId xmlns:a16="http://schemas.microsoft.com/office/drawing/2014/main" val="1347479329"/>
                    </a:ext>
                  </a:extLst>
                </a:gridCol>
              </a:tblGrid>
              <a:tr h="393481">
                <a:tc>
                  <a:txBody>
                    <a:bodyPr/>
                    <a:lstStyle/>
                    <a:p>
                      <a:r>
                        <a:rPr lang="en-US" sz="1100" dirty="0"/>
                        <a:t>Width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Length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Class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261786"/>
                  </a:ext>
                </a:extLst>
              </a:tr>
              <a:tr h="621021">
                <a:tc>
                  <a:txBody>
                    <a:bodyPr/>
                    <a:lstStyle/>
                    <a:p>
                      <a:r>
                        <a:rPr lang="en-US" sz="1100" dirty="0"/>
                        <a:t>15.2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30.2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 (Cod)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2188855"/>
                  </a:ext>
                </a:extLst>
              </a:tr>
              <a:tr h="621021">
                <a:tc>
                  <a:txBody>
                    <a:bodyPr/>
                    <a:lstStyle/>
                    <a:p>
                      <a:r>
                        <a:rPr lang="en-US" sz="1100" dirty="0"/>
                        <a:t>28.4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18.1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0 (Plaice)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2049600"/>
                  </a:ext>
                </a:extLst>
              </a:tr>
              <a:tr h="621021">
                <a:tc>
                  <a:txBody>
                    <a:bodyPr/>
                    <a:lstStyle/>
                    <a:p>
                      <a:r>
                        <a:rPr lang="en-US" sz="1100" dirty="0" err="1"/>
                        <a:t>Etc</a:t>
                      </a:r>
                      <a:r>
                        <a:rPr lang="en-US" sz="11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861500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635555" y="1430868"/>
            <a:ext cx="10061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chemeClr val="tx1"/>
              </a:buClr>
            </a:pPr>
            <a:r>
              <a:rPr lang="en-US" sz="1200" dirty="0"/>
              <a:t>Training Set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4646397" y="1291173"/>
            <a:ext cx="2141933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>
              <a:buClr>
                <a:schemeClr val="tx1"/>
              </a:buClr>
            </a:pPr>
            <a:r>
              <a:rPr lang="en-US" sz="1200" b="1" dirty="0"/>
              <a:t>Present a training example</a:t>
            </a:r>
          </a:p>
        </p:txBody>
      </p:sp>
      <p:sp>
        <p:nvSpPr>
          <p:cNvPr id="20" name="Rectangle 19"/>
          <p:cNvSpPr/>
          <p:nvPr/>
        </p:nvSpPr>
        <p:spPr bwMode="auto">
          <a:xfrm>
            <a:off x="41421" y="2112767"/>
            <a:ext cx="3843802" cy="636268"/>
          </a:xfrm>
          <a:prstGeom prst="rect">
            <a:avLst/>
          </a:prstGeom>
          <a:noFill/>
          <a:ln w="28575">
            <a:solidFill>
              <a:schemeClr val="tx1"/>
            </a:solidFill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 eaLnBrk="0" fontAlgn="auto" hangingPunct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itchFamily="34" charset="0"/>
              <a:buChar char="–"/>
            </a:pPr>
            <a:endParaRPr lang="en-US" sz="1200" b="1" kern="0" dirty="0" err="1">
              <a:solidFill>
                <a:srgbClr val="FFFFFF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619977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a Neural Network 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pPr algn="ctr"/>
            <a:r>
              <a:rPr lang="en-US"/>
              <a:t>Insert your date / confidentiality text here</a:t>
            </a:r>
            <a:endParaRPr lang="en-GB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GB"/>
              <a:t>16x9 core template</a:t>
            </a:r>
            <a:endParaRPr lang="en-GB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18</a:t>
            </a:fld>
            <a:endParaRPr lang="en-GB"/>
          </a:p>
        </p:txBody>
      </p:sp>
      <p:grpSp>
        <p:nvGrpSpPr>
          <p:cNvPr id="47" name="Group 46"/>
          <p:cNvGrpSpPr/>
          <p:nvPr/>
        </p:nvGrpSpPr>
        <p:grpSpPr>
          <a:xfrm>
            <a:off x="4836349" y="2011755"/>
            <a:ext cx="3132380" cy="1889766"/>
            <a:chOff x="2493869" y="1878514"/>
            <a:chExt cx="3132380" cy="1889766"/>
          </a:xfrm>
        </p:grpSpPr>
        <p:grpSp>
          <p:nvGrpSpPr>
            <p:cNvPr id="18" name="Group 17"/>
            <p:cNvGrpSpPr/>
            <p:nvPr/>
          </p:nvGrpSpPr>
          <p:grpSpPr>
            <a:xfrm>
              <a:off x="2493869" y="1878514"/>
              <a:ext cx="329890" cy="1889766"/>
              <a:chOff x="1032734" y="1878514"/>
              <a:chExt cx="329890" cy="1889766"/>
            </a:xfrm>
          </p:grpSpPr>
          <p:sp>
            <p:nvSpPr>
              <p:cNvPr id="10" name="Oval 9"/>
              <p:cNvSpPr/>
              <p:nvPr/>
            </p:nvSpPr>
            <p:spPr bwMode="auto">
              <a:xfrm>
                <a:off x="1032734" y="1878514"/>
                <a:ext cx="322730" cy="322729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  <a:headEnd/>
                <a:tailEnd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180975" indent="-180975" algn="ctr" eaLnBrk="0" fontAlgn="auto" hangingPunct="0">
                  <a:spcBef>
                    <a:spcPts val="0"/>
                  </a:spcBef>
                  <a:spcAft>
                    <a:spcPts val="0"/>
                  </a:spcAft>
                  <a:buClr>
                    <a:schemeClr val="bg1"/>
                  </a:buClr>
                  <a:buFont typeface="Arial" pitchFamily="34" charset="0"/>
                  <a:buChar char="–"/>
                </a:pPr>
                <a:endParaRPr lang="en-US" sz="1200" b="1" kern="0" dirty="0" err="1">
                  <a:solidFill>
                    <a:srgbClr val="FFFFFF"/>
                  </a:solidFill>
                  <a:latin typeface="Arial"/>
                </a:endParaRPr>
              </a:p>
            </p:txBody>
          </p:sp>
          <p:sp>
            <p:nvSpPr>
              <p:cNvPr id="11" name="Oval 10"/>
              <p:cNvSpPr/>
              <p:nvPr/>
            </p:nvSpPr>
            <p:spPr bwMode="auto">
              <a:xfrm>
                <a:off x="1034525" y="2278342"/>
                <a:ext cx="322730" cy="322729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  <a:headEnd/>
                <a:tailEnd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180975" indent="-180975" algn="ctr" eaLnBrk="0" fontAlgn="auto" hangingPunct="0">
                  <a:spcBef>
                    <a:spcPts val="0"/>
                  </a:spcBef>
                  <a:spcAft>
                    <a:spcPts val="0"/>
                  </a:spcAft>
                  <a:buClr>
                    <a:schemeClr val="bg1"/>
                  </a:buClr>
                  <a:buFont typeface="Arial" pitchFamily="34" charset="0"/>
                  <a:buChar char="–"/>
                </a:pPr>
                <a:endParaRPr lang="en-US" sz="1200" b="1" kern="0" dirty="0" err="1">
                  <a:solidFill>
                    <a:srgbClr val="FFFFFF"/>
                  </a:solidFill>
                  <a:latin typeface="Arial"/>
                </a:endParaRPr>
              </a:p>
            </p:txBody>
          </p:sp>
          <p:sp>
            <p:nvSpPr>
              <p:cNvPr id="12" name="Oval 11"/>
              <p:cNvSpPr/>
              <p:nvPr/>
            </p:nvSpPr>
            <p:spPr bwMode="auto">
              <a:xfrm>
                <a:off x="1036317" y="2656651"/>
                <a:ext cx="322730" cy="322729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  <a:headEnd/>
                <a:tailEnd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180975" indent="-180975" algn="ctr" eaLnBrk="0" fontAlgn="auto" hangingPunct="0">
                  <a:spcBef>
                    <a:spcPts val="0"/>
                  </a:spcBef>
                  <a:spcAft>
                    <a:spcPts val="0"/>
                  </a:spcAft>
                  <a:buClr>
                    <a:schemeClr val="bg1"/>
                  </a:buClr>
                  <a:buFont typeface="Arial" pitchFamily="34" charset="0"/>
                  <a:buChar char="–"/>
                </a:pPr>
                <a:endParaRPr lang="en-US" sz="1200" b="1" kern="0" dirty="0" err="1">
                  <a:solidFill>
                    <a:srgbClr val="FFFFFF"/>
                  </a:solidFill>
                  <a:latin typeface="Arial"/>
                </a:endParaRPr>
              </a:p>
            </p:txBody>
          </p:sp>
          <p:sp>
            <p:nvSpPr>
              <p:cNvPr id="13" name="Oval 12"/>
              <p:cNvSpPr/>
              <p:nvPr/>
            </p:nvSpPr>
            <p:spPr bwMode="auto">
              <a:xfrm>
                <a:off x="1038106" y="3045722"/>
                <a:ext cx="322730" cy="322729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  <a:headEnd/>
                <a:tailEnd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180975" indent="-180975" algn="ctr" eaLnBrk="0" fontAlgn="auto" hangingPunct="0">
                  <a:spcBef>
                    <a:spcPts val="0"/>
                  </a:spcBef>
                  <a:spcAft>
                    <a:spcPts val="0"/>
                  </a:spcAft>
                  <a:buClr>
                    <a:schemeClr val="bg1"/>
                  </a:buClr>
                  <a:buFont typeface="Arial" pitchFamily="34" charset="0"/>
                  <a:buChar char="–"/>
                </a:pPr>
                <a:endParaRPr lang="en-US" sz="1200" b="1" kern="0" dirty="0" err="1">
                  <a:solidFill>
                    <a:srgbClr val="FFFFFF"/>
                  </a:solidFill>
                  <a:latin typeface="Arial"/>
                </a:endParaRPr>
              </a:p>
            </p:txBody>
          </p:sp>
          <p:sp>
            <p:nvSpPr>
              <p:cNvPr id="14" name="Oval 13"/>
              <p:cNvSpPr/>
              <p:nvPr/>
            </p:nvSpPr>
            <p:spPr bwMode="auto">
              <a:xfrm>
                <a:off x="1039894" y="3445551"/>
                <a:ext cx="322730" cy="322729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  <a:headEnd/>
                <a:tailEnd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180975" indent="-180975" algn="ctr" eaLnBrk="0" fontAlgn="auto" hangingPunct="0">
                  <a:spcBef>
                    <a:spcPts val="0"/>
                  </a:spcBef>
                  <a:spcAft>
                    <a:spcPts val="0"/>
                  </a:spcAft>
                  <a:buClr>
                    <a:schemeClr val="bg1"/>
                  </a:buClr>
                  <a:buFont typeface="Arial" pitchFamily="34" charset="0"/>
                  <a:buChar char="–"/>
                </a:pPr>
                <a:endParaRPr lang="en-US" sz="1200" b="1" kern="0" dirty="0" err="1">
                  <a:solidFill>
                    <a:srgbClr val="FFFFFF"/>
                  </a:solidFill>
                  <a:latin typeface="Arial"/>
                </a:endParaRPr>
              </a:p>
            </p:txBody>
          </p:sp>
        </p:grpSp>
        <p:grpSp>
          <p:nvGrpSpPr>
            <p:cNvPr id="19" name="Group 18"/>
            <p:cNvGrpSpPr/>
            <p:nvPr/>
          </p:nvGrpSpPr>
          <p:grpSpPr>
            <a:xfrm>
              <a:off x="3526592" y="2397781"/>
              <a:ext cx="322730" cy="742963"/>
              <a:chOff x="1731970" y="2397781"/>
              <a:chExt cx="322730" cy="742963"/>
            </a:xfrm>
          </p:grpSpPr>
          <p:sp>
            <p:nvSpPr>
              <p:cNvPr id="15" name="Oval 14"/>
              <p:cNvSpPr/>
              <p:nvPr/>
            </p:nvSpPr>
            <p:spPr bwMode="auto">
              <a:xfrm>
                <a:off x="1731970" y="2397781"/>
                <a:ext cx="322730" cy="322729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  <a:headEnd/>
                <a:tailEnd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180975" indent="-180975" algn="ctr" eaLnBrk="0" fontAlgn="auto" hangingPunct="0">
                  <a:spcBef>
                    <a:spcPts val="0"/>
                  </a:spcBef>
                  <a:spcAft>
                    <a:spcPts val="0"/>
                  </a:spcAft>
                  <a:buClr>
                    <a:schemeClr val="bg1"/>
                  </a:buClr>
                  <a:buFont typeface="Arial" pitchFamily="34" charset="0"/>
                  <a:buChar char="–"/>
                </a:pPr>
                <a:endParaRPr lang="en-US" sz="1200" b="1" kern="0" dirty="0" err="1">
                  <a:solidFill>
                    <a:srgbClr val="FFFFFF"/>
                  </a:solidFill>
                  <a:latin typeface="Arial"/>
                </a:endParaRPr>
              </a:p>
            </p:txBody>
          </p:sp>
          <p:sp>
            <p:nvSpPr>
              <p:cNvPr id="16" name="Oval 15"/>
              <p:cNvSpPr/>
              <p:nvPr/>
            </p:nvSpPr>
            <p:spPr bwMode="auto">
              <a:xfrm>
                <a:off x="1731970" y="2818015"/>
                <a:ext cx="322730" cy="322729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  <a:headEnd/>
                <a:tailEnd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180975" indent="-180975" algn="ctr" eaLnBrk="0" fontAlgn="auto" hangingPunct="0">
                  <a:spcBef>
                    <a:spcPts val="0"/>
                  </a:spcBef>
                  <a:spcAft>
                    <a:spcPts val="0"/>
                  </a:spcAft>
                  <a:buClr>
                    <a:schemeClr val="bg1"/>
                  </a:buClr>
                  <a:buFont typeface="Arial" pitchFamily="34" charset="0"/>
                  <a:buChar char="–"/>
                </a:pPr>
                <a:endParaRPr lang="en-US" sz="1200" b="1" kern="0" dirty="0" err="1">
                  <a:solidFill>
                    <a:srgbClr val="FFFFFF"/>
                  </a:solidFill>
                  <a:latin typeface="Arial"/>
                </a:endParaRPr>
              </a:p>
            </p:txBody>
          </p:sp>
        </p:grpSp>
        <p:sp>
          <p:nvSpPr>
            <p:cNvPr id="17" name="Oval 16"/>
            <p:cNvSpPr/>
            <p:nvPr/>
          </p:nvSpPr>
          <p:spPr bwMode="auto">
            <a:xfrm>
              <a:off x="4553959" y="2586605"/>
              <a:ext cx="322730" cy="322729"/>
            </a:xfrm>
            <a:prstGeom prst="ellipse">
              <a:avLst/>
            </a:prstGeom>
            <a:noFill/>
            <a:ln>
              <a:solidFill>
                <a:srgbClr val="FF0000"/>
              </a:solidFill>
              <a:headEnd/>
              <a:tailEnd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180975" indent="-180975" algn="ctr" eaLnBrk="0" fontAlgn="auto" hangingPunct="0">
                <a:spcBef>
                  <a:spcPts val="0"/>
                </a:spcBef>
                <a:spcAft>
                  <a:spcPts val="0"/>
                </a:spcAft>
                <a:buClr>
                  <a:schemeClr val="bg1"/>
                </a:buClr>
                <a:buFont typeface="Arial" pitchFamily="34" charset="0"/>
                <a:buChar char="–"/>
              </a:pPr>
              <a:endParaRPr lang="en-US" sz="1200" b="1" kern="0" dirty="0" err="1">
                <a:solidFill>
                  <a:srgbClr val="FFFFFF"/>
                </a:solidFill>
                <a:latin typeface="Arial"/>
              </a:endParaRPr>
            </a:p>
          </p:txBody>
        </p:sp>
        <p:cxnSp>
          <p:nvCxnSpPr>
            <p:cNvPr id="21" name="Straight Arrow Connector 20"/>
            <p:cNvCxnSpPr>
              <a:stCxn id="10" idx="6"/>
              <a:endCxn id="15" idx="2"/>
            </p:cNvCxnSpPr>
            <p:nvPr/>
          </p:nvCxnSpPr>
          <p:spPr>
            <a:xfrm>
              <a:off x="2816599" y="2039879"/>
              <a:ext cx="709993" cy="51926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>
              <a:stCxn id="10" idx="6"/>
              <a:endCxn id="16" idx="2"/>
            </p:cNvCxnSpPr>
            <p:nvPr/>
          </p:nvCxnSpPr>
          <p:spPr>
            <a:xfrm>
              <a:off x="2816599" y="2039879"/>
              <a:ext cx="709993" cy="93950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>
              <a:stCxn id="11" idx="6"/>
              <a:endCxn id="15" idx="2"/>
            </p:cNvCxnSpPr>
            <p:nvPr/>
          </p:nvCxnSpPr>
          <p:spPr>
            <a:xfrm>
              <a:off x="2818390" y="2439707"/>
              <a:ext cx="708202" cy="11943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>
              <a:stCxn id="11" idx="6"/>
              <a:endCxn id="16" idx="2"/>
            </p:cNvCxnSpPr>
            <p:nvPr/>
          </p:nvCxnSpPr>
          <p:spPr>
            <a:xfrm>
              <a:off x="2818390" y="2439707"/>
              <a:ext cx="708202" cy="53967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>
              <a:stCxn id="12" idx="6"/>
              <a:endCxn id="15" idx="2"/>
            </p:cNvCxnSpPr>
            <p:nvPr/>
          </p:nvCxnSpPr>
          <p:spPr>
            <a:xfrm flipV="1">
              <a:off x="2820182" y="2559146"/>
              <a:ext cx="706410" cy="25887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>
              <a:stCxn id="12" idx="6"/>
              <a:endCxn id="16" idx="2"/>
            </p:cNvCxnSpPr>
            <p:nvPr/>
          </p:nvCxnSpPr>
          <p:spPr>
            <a:xfrm>
              <a:off x="2820182" y="2818016"/>
              <a:ext cx="706410" cy="16136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>
              <a:stCxn id="13" idx="6"/>
              <a:endCxn id="15" idx="2"/>
            </p:cNvCxnSpPr>
            <p:nvPr/>
          </p:nvCxnSpPr>
          <p:spPr>
            <a:xfrm flipV="1">
              <a:off x="2821971" y="2559146"/>
              <a:ext cx="704621" cy="64794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>
              <a:stCxn id="13" idx="6"/>
              <a:endCxn id="16" idx="2"/>
            </p:cNvCxnSpPr>
            <p:nvPr/>
          </p:nvCxnSpPr>
          <p:spPr>
            <a:xfrm flipV="1">
              <a:off x="2821971" y="2979380"/>
              <a:ext cx="704621" cy="22770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>
              <a:stCxn id="14" idx="7"/>
              <a:endCxn id="15" idx="2"/>
            </p:cNvCxnSpPr>
            <p:nvPr/>
          </p:nvCxnSpPr>
          <p:spPr>
            <a:xfrm flipV="1">
              <a:off x="2776496" y="2559146"/>
              <a:ext cx="750096" cy="93366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>
              <a:stCxn id="14" idx="7"/>
              <a:endCxn id="16" idx="2"/>
            </p:cNvCxnSpPr>
            <p:nvPr/>
          </p:nvCxnSpPr>
          <p:spPr>
            <a:xfrm flipV="1">
              <a:off x="2776496" y="2979380"/>
              <a:ext cx="750096" cy="51343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>
              <a:stCxn id="15" idx="6"/>
              <a:endCxn id="17" idx="2"/>
            </p:cNvCxnSpPr>
            <p:nvPr/>
          </p:nvCxnSpPr>
          <p:spPr>
            <a:xfrm>
              <a:off x="3849322" y="2559146"/>
              <a:ext cx="704637" cy="18882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>
              <a:stCxn id="16" idx="6"/>
              <a:endCxn id="17" idx="2"/>
            </p:cNvCxnSpPr>
            <p:nvPr/>
          </p:nvCxnSpPr>
          <p:spPr>
            <a:xfrm flipV="1">
              <a:off x="3849322" y="2747970"/>
              <a:ext cx="704637" cy="23141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>
              <a:stCxn id="17" idx="6"/>
            </p:cNvCxnSpPr>
            <p:nvPr/>
          </p:nvCxnSpPr>
          <p:spPr>
            <a:xfrm>
              <a:off x="4876689" y="2747970"/>
              <a:ext cx="74956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TextBox 45"/>
          <p:cNvSpPr txBox="1"/>
          <p:nvPr/>
        </p:nvSpPr>
        <p:spPr>
          <a:xfrm>
            <a:off x="7968729" y="2749035"/>
            <a:ext cx="12105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chemeClr val="tx1"/>
              </a:buClr>
            </a:pPr>
            <a:r>
              <a:rPr lang="en-US" sz="1200" b="1" dirty="0"/>
              <a:t>0.2</a:t>
            </a:r>
          </a:p>
          <a:p>
            <a:pPr>
              <a:buClr>
                <a:schemeClr val="tx1"/>
              </a:buClr>
            </a:pPr>
            <a:r>
              <a:rPr lang="en-US" sz="1200" b="1" dirty="0">
                <a:solidFill>
                  <a:srgbClr val="FF0000"/>
                </a:solidFill>
              </a:rPr>
              <a:t>True Value: 1</a:t>
            </a:r>
          </a:p>
          <a:p>
            <a:pPr>
              <a:buClr>
                <a:schemeClr val="tx1"/>
              </a:buClr>
            </a:pPr>
            <a:r>
              <a:rPr lang="en-US" sz="1200" b="1" dirty="0"/>
              <a:t>Error is Huge!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4161749" y="2020104"/>
            <a:ext cx="507671" cy="1917585"/>
            <a:chOff x="1812668" y="1681580"/>
            <a:chExt cx="507671" cy="1917585"/>
          </a:xfrm>
        </p:grpSpPr>
        <p:sp>
          <p:nvSpPr>
            <p:cNvPr id="48" name="TextBox 47"/>
            <p:cNvSpPr txBox="1"/>
            <p:nvPr/>
          </p:nvSpPr>
          <p:spPr>
            <a:xfrm>
              <a:off x="1837515" y="1681580"/>
              <a:ext cx="48282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buClr>
                  <a:schemeClr val="tx1"/>
                </a:buClr>
              </a:pPr>
              <a:r>
                <a:rPr lang="en-US" sz="1200" dirty="0"/>
                <a:t>15.2</a:t>
              </a: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1812668" y="2099549"/>
              <a:ext cx="48282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buClr>
                  <a:schemeClr val="tx1"/>
                </a:buClr>
              </a:pPr>
              <a:r>
                <a:rPr lang="en-US" sz="1200" dirty="0"/>
                <a:t>30.2</a:t>
              </a: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1879994" y="2487721"/>
              <a:ext cx="4395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buClr>
                  <a:schemeClr val="tx1"/>
                </a:buClr>
              </a:pPr>
              <a:r>
                <a:rPr lang="en-US" sz="1200" dirty="0"/>
                <a:t>220</a:t>
              </a: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1911906" y="2918342"/>
              <a:ext cx="35458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buClr>
                  <a:schemeClr val="tx1"/>
                </a:buClr>
              </a:pPr>
              <a:r>
                <a:rPr lang="en-US" sz="1200" dirty="0"/>
                <a:t>20</a:t>
              </a: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1897626" y="3322166"/>
              <a:ext cx="35458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buClr>
                  <a:schemeClr val="tx1"/>
                </a:buClr>
              </a:pPr>
              <a:r>
                <a:rPr lang="en-US" sz="1200" dirty="0"/>
                <a:t>10</a:t>
              </a:r>
            </a:p>
          </p:txBody>
        </p:sp>
      </p:grpSp>
      <p:graphicFrame>
        <p:nvGraphicFramePr>
          <p:cNvPr id="3" name="Content Placeholder 2"/>
          <p:cNvGraphicFramePr>
            <a:graphicFrameLocks noGrp="1"/>
          </p:cNvGraphicFramePr>
          <p:nvPr>
            <p:ph sz="quarter" idx="12"/>
            <p:extLst/>
          </p:nvPr>
        </p:nvGraphicFramePr>
        <p:xfrm>
          <a:off x="41421" y="1725479"/>
          <a:ext cx="3897816" cy="22565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9636">
                  <a:extLst>
                    <a:ext uri="{9D8B030D-6E8A-4147-A177-3AD203B41FA5}">
                      <a16:colId xmlns:a16="http://schemas.microsoft.com/office/drawing/2014/main" val="1827709400"/>
                    </a:ext>
                  </a:extLst>
                </a:gridCol>
                <a:gridCol w="649636">
                  <a:extLst>
                    <a:ext uri="{9D8B030D-6E8A-4147-A177-3AD203B41FA5}">
                      <a16:colId xmlns:a16="http://schemas.microsoft.com/office/drawing/2014/main" val="2932260914"/>
                    </a:ext>
                  </a:extLst>
                </a:gridCol>
                <a:gridCol w="649636">
                  <a:extLst>
                    <a:ext uri="{9D8B030D-6E8A-4147-A177-3AD203B41FA5}">
                      <a16:colId xmlns:a16="http://schemas.microsoft.com/office/drawing/2014/main" val="960549599"/>
                    </a:ext>
                  </a:extLst>
                </a:gridCol>
                <a:gridCol w="649636">
                  <a:extLst>
                    <a:ext uri="{9D8B030D-6E8A-4147-A177-3AD203B41FA5}">
                      <a16:colId xmlns:a16="http://schemas.microsoft.com/office/drawing/2014/main" val="3723744808"/>
                    </a:ext>
                  </a:extLst>
                </a:gridCol>
                <a:gridCol w="649636">
                  <a:extLst>
                    <a:ext uri="{9D8B030D-6E8A-4147-A177-3AD203B41FA5}">
                      <a16:colId xmlns:a16="http://schemas.microsoft.com/office/drawing/2014/main" val="948789444"/>
                    </a:ext>
                  </a:extLst>
                </a:gridCol>
                <a:gridCol w="649636">
                  <a:extLst>
                    <a:ext uri="{9D8B030D-6E8A-4147-A177-3AD203B41FA5}">
                      <a16:colId xmlns:a16="http://schemas.microsoft.com/office/drawing/2014/main" val="1347479329"/>
                    </a:ext>
                  </a:extLst>
                </a:gridCol>
              </a:tblGrid>
              <a:tr h="393481">
                <a:tc>
                  <a:txBody>
                    <a:bodyPr/>
                    <a:lstStyle/>
                    <a:p>
                      <a:r>
                        <a:rPr lang="en-US" sz="1100" dirty="0"/>
                        <a:t>Width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Length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Class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261786"/>
                  </a:ext>
                </a:extLst>
              </a:tr>
              <a:tr h="621021">
                <a:tc>
                  <a:txBody>
                    <a:bodyPr/>
                    <a:lstStyle/>
                    <a:p>
                      <a:r>
                        <a:rPr lang="en-US" sz="1100" dirty="0"/>
                        <a:t>15.2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30.2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 (Cod)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2188855"/>
                  </a:ext>
                </a:extLst>
              </a:tr>
              <a:tr h="621021">
                <a:tc>
                  <a:txBody>
                    <a:bodyPr/>
                    <a:lstStyle/>
                    <a:p>
                      <a:r>
                        <a:rPr lang="en-US" sz="1100" dirty="0"/>
                        <a:t>28.4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18.1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0 (Plaice)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2049600"/>
                  </a:ext>
                </a:extLst>
              </a:tr>
              <a:tr h="621021">
                <a:tc>
                  <a:txBody>
                    <a:bodyPr/>
                    <a:lstStyle/>
                    <a:p>
                      <a:r>
                        <a:rPr lang="en-US" sz="1100" dirty="0" err="1"/>
                        <a:t>Etc</a:t>
                      </a:r>
                      <a:r>
                        <a:rPr lang="en-US" sz="11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861500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635555" y="1430868"/>
            <a:ext cx="10061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chemeClr val="tx1"/>
              </a:buClr>
            </a:pPr>
            <a:r>
              <a:rPr lang="en-US" sz="1200" dirty="0"/>
              <a:t>Training Set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4646397" y="1291173"/>
            <a:ext cx="4023858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>
              <a:buClr>
                <a:schemeClr val="tx1"/>
              </a:buClr>
            </a:pPr>
            <a:r>
              <a:rPr lang="en-US" sz="1200" b="1" dirty="0"/>
              <a:t>Feed through to get a prediction, compare with truth</a:t>
            </a:r>
          </a:p>
        </p:txBody>
      </p:sp>
      <p:sp>
        <p:nvSpPr>
          <p:cNvPr id="20" name="Rectangle 19"/>
          <p:cNvSpPr/>
          <p:nvPr/>
        </p:nvSpPr>
        <p:spPr bwMode="auto">
          <a:xfrm>
            <a:off x="41421" y="2112767"/>
            <a:ext cx="3843802" cy="636268"/>
          </a:xfrm>
          <a:prstGeom prst="rect">
            <a:avLst/>
          </a:prstGeom>
          <a:noFill/>
          <a:ln w="28575">
            <a:solidFill>
              <a:schemeClr val="tx1"/>
            </a:solidFill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 eaLnBrk="0" fontAlgn="auto" hangingPunct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itchFamily="34" charset="0"/>
              <a:buChar char="–"/>
            </a:pPr>
            <a:endParaRPr lang="en-US" sz="1200" b="1" kern="0" dirty="0" err="1">
              <a:solidFill>
                <a:srgbClr val="FFFFFF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478605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a Neural Network 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pPr algn="ctr"/>
            <a:r>
              <a:rPr lang="en-US"/>
              <a:t>Insert your date / confidentiality text here</a:t>
            </a:r>
            <a:endParaRPr lang="en-GB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GB"/>
              <a:t>16x9 core template</a:t>
            </a:r>
            <a:endParaRPr lang="en-GB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19</a:t>
            </a:fld>
            <a:endParaRPr lang="en-GB"/>
          </a:p>
        </p:txBody>
      </p:sp>
      <p:grpSp>
        <p:nvGrpSpPr>
          <p:cNvPr id="47" name="Group 46"/>
          <p:cNvGrpSpPr/>
          <p:nvPr/>
        </p:nvGrpSpPr>
        <p:grpSpPr>
          <a:xfrm>
            <a:off x="4836349" y="2011755"/>
            <a:ext cx="3132380" cy="1889766"/>
            <a:chOff x="2493869" y="1878514"/>
            <a:chExt cx="3132380" cy="1889766"/>
          </a:xfrm>
        </p:grpSpPr>
        <p:grpSp>
          <p:nvGrpSpPr>
            <p:cNvPr id="18" name="Group 17"/>
            <p:cNvGrpSpPr/>
            <p:nvPr/>
          </p:nvGrpSpPr>
          <p:grpSpPr>
            <a:xfrm>
              <a:off x="2493869" y="1878514"/>
              <a:ext cx="329890" cy="1889766"/>
              <a:chOff x="1032734" y="1878514"/>
              <a:chExt cx="329890" cy="1889766"/>
            </a:xfrm>
          </p:grpSpPr>
          <p:sp>
            <p:nvSpPr>
              <p:cNvPr id="10" name="Oval 9"/>
              <p:cNvSpPr/>
              <p:nvPr/>
            </p:nvSpPr>
            <p:spPr bwMode="auto">
              <a:xfrm>
                <a:off x="1032734" y="1878514"/>
                <a:ext cx="322730" cy="322729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  <a:headEnd/>
                <a:tailEnd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180975" indent="-180975" algn="ctr" eaLnBrk="0" fontAlgn="auto" hangingPunct="0">
                  <a:spcBef>
                    <a:spcPts val="0"/>
                  </a:spcBef>
                  <a:spcAft>
                    <a:spcPts val="0"/>
                  </a:spcAft>
                  <a:buClr>
                    <a:schemeClr val="bg1"/>
                  </a:buClr>
                  <a:buFont typeface="Arial" pitchFamily="34" charset="0"/>
                  <a:buChar char="–"/>
                </a:pPr>
                <a:endParaRPr lang="en-US" sz="1200" b="1" kern="0" dirty="0" err="1">
                  <a:solidFill>
                    <a:srgbClr val="FFFFFF"/>
                  </a:solidFill>
                  <a:latin typeface="Arial"/>
                </a:endParaRPr>
              </a:p>
            </p:txBody>
          </p:sp>
          <p:sp>
            <p:nvSpPr>
              <p:cNvPr id="11" name="Oval 10"/>
              <p:cNvSpPr/>
              <p:nvPr/>
            </p:nvSpPr>
            <p:spPr bwMode="auto">
              <a:xfrm>
                <a:off x="1034525" y="2278342"/>
                <a:ext cx="322730" cy="322729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  <a:headEnd/>
                <a:tailEnd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180975" indent="-180975" algn="ctr" eaLnBrk="0" fontAlgn="auto" hangingPunct="0">
                  <a:spcBef>
                    <a:spcPts val="0"/>
                  </a:spcBef>
                  <a:spcAft>
                    <a:spcPts val="0"/>
                  </a:spcAft>
                  <a:buClr>
                    <a:schemeClr val="bg1"/>
                  </a:buClr>
                  <a:buFont typeface="Arial" pitchFamily="34" charset="0"/>
                  <a:buChar char="–"/>
                </a:pPr>
                <a:endParaRPr lang="en-US" sz="1200" b="1" kern="0" dirty="0" err="1">
                  <a:solidFill>
                    <a:srgbClr val="FFFFFF"/>
                  </a:solidFill>
                  <a:latin typeface="Arial"/>
                </a:endParaRPr>
              </a:p>
            </p:txBody>
          </p:sp>
          <p:sp>
            <p:nvSpPr>
              <p:cNvPr id="12" name="Oval 11"/>
              <p:cNvSpPr/>
              <p:nvPr/>
            </p:nvSpPr>
            <p:spPr bwMode="auto">
              <a:xfrm>
                <a:off x="1036317" y="2656651"/>
                <a:ext cx="322730" cy="322729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  <a:headEnd/>
                <a:tailEnd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180975" indent="-180975" algn="ctr" eaLnBrk="0" fontAlgn="auto" hangingPunct="0">
                  <a:spcBef>
                    <a:spcPts val="0"/>
                  </a:spcBef>
                  <a:spcAft>
                    <a:spcPts val="0"/>
                  </a:spcAft>
                  <a:buClr>
                    <a:schemeClr val="bg1"/>
                  </a:buClr>
                  <a:buFont typeface="Arial" pitchFamily="34" charset="0"/>
                  <a:buChar char="–"/>
                </a:pPr>
                <a:endParaRPr lang="en-US" sz="1200" b="1" kern="0" dirty="0" err="1">
                  <a:solidFill>
                    <a:srgbClr val="FFFFFF"/>
                  </a:solidFill>
                  <a:latin typeface="Arial"/>
                </a:endParaRPr>
              </a:p>
            </p:txBody>
          </p:sp>
          <p:sp>
            <p:nvSpPr>
              <p:cNvPr id="13" name="Oval 12"/>
              <p:cNvSpPr/>
              <p:nvPr/>
            </p:nvSpPr>
            <p:spPr bwMode="auto">
              <a:xfrm>
                <a:off x="1038106" y="3045722"/>
                <a:ext cx="322730" cy="322729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  <a:headEnd/>
                <a:tailEnd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180975" indent="-180975" algn="ctr" eaLnBrk="0" fontAlgn="auto" hangingPunct="0">
                  <a:spcBef>
                    <a:spcPts val="0"/>
                  </a:spcBef>
                  <a:spcAft>
                    <a:spcPts val="0"/>
                  </a:spcAft>
                  <a:buClr>
                    <a:schemeClr val="bg1"/>
                  </a:buClr>
                  <a:buFont typeface="Arial" pitchFamily="34" charset="0"/>
                  <a:buChar char="–"/>
                </a:pPr>
                <a:endParaRPr lang="en-US" sz="1200" b="1" kern="0" dirty="0" err="1">
                  <a:solidFill>
                    <a:srgbClr val="FFFFFF"/>
                  </a:solidFill>
                  <a:latin typeface="Arial"/>
                </a:endParaRPr>
              </a:p>
            </p:txBody>
          </p:sp>
          <p:sp>
            <p:nvSpPr>
              <p:cNvPr id="14" name="Oval 13"/>
              <p:cNvSpPr/>
              <p:nvPr/>
            </p:nvSpPr>
            <p:spPr bwMode="auto">
              <a:xfrm>
                <a:off x="1039894" y="3445551"/>
                <a:ext cx="322730" cy="322729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  <a:headEnd/>
                <a:tailEnd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180975" indent="-180975" algn="ctr" eaLnBrk="0" fontAlgn="auto" hangingPunct="0">
                  <a:spcBef>
                    <a:spcPts val="0"/>
                  </a:spcBef>
                  <a:spcAft>
                    <a:spcPts val="0"/>
                  </a:spcAft>
                  <a:buClr>
                    <a:schemeClr val="bg1"/>
                  </a:buClr>
                  <a:buFont typeface="Arial" pitchFamily="34" charset="0"/>
                  <a:buChar char="–"/>
                </a:pPr>
                <a:endParaRPr lang="en-US" sz="1200" b="1" kern="0" dirty="0" err="1">
                  <a:solidFill>
                    <a:srgbClr val="FFFFFF"/>
                  </a:solidFill>
                  <a:latin typeface="Arial"/>
                </a:endParaRPr>
              </a:p>
            </p:txBody>
          </p:sp>
        </p:grpSp>
        <p:grpSp>
          <p:nvGrpSpPr>
            <p:cNvPr id="19" name="Group 18"/>
            <p:cNvGrpSpPr/>
            <p:nvPr/>
          </p:nvGrpSpPr>
          <p:grpSpPr>
            <a:xfrm>
              <a:off x="3526592" y="2397781"/>
              <a:ext cx="322730" cy="742963"/>
              <a:chOff x="1731970" y="2397781"/>
              <a:chExt cx="322730" cy="742963"/>
            </a:xfrm>
          </p:grpSpPr>
          <p:sp>
            <p:nvSpPr>
              <p:cNvPr id="15" name="Oval 14"/>
              <p:cNvSpPr/>
              <p:nvPr/>
            </p:nvSpPr>
            <p:spPr bwMode="auto">
              <a:xfrm>
                <a:off x="1731970" y="2397781"/>
                <a:ext cx="322730" cy="322729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  <a:headEnd/>
                <a:tailEnd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180975" indent="-180975" algn="ctr" eaLnBrk="0" fontAlgn="auto" hangingPunct="0">
                  <a:spcBef>
                    <a:spcPts val="0"/>
                  </a:spcBef>
                  <a:spcAft>
                    <a:spcPts val="0"/>
                  </a:spcAft>
                  <a:buClr>
                    <a:schemeClr val="bg1"/>
                  </a:buClr>
                  <a:buFont typeface="Arial" pitchFamily="34" charset="0"/>
                  <a:buChar char="–"/>
                </a:pPr>
                <a:endParaRPr lang="en-US" sz="1200" b="1" kern="0" dirty="0" err="1">
                  <a:solidFill>
                    <a:srgbClr val="FFFFFF"/>
                  </a:solidFill>
                  <a:latin typeface="Arial"/>
                </a:endParaRPr>
              </a:p>
            </p:txBody>
          </p:sp>
          <p:sp>
            <p:nvSpPr>
              <p:cNvPr id="16" name="Oval 15"/>
              <p:cNvSpPr/>
              <p:nvPr/>
            </p:nvSpPr>
            <p:spPr bwMode="auto">
              <a:xfrm>
                <a:off x="1731970" y="2818015"/>
                <a:ext cx="322730" cy="322729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  <a:headEnd/>
                <a:tailEnd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180975" indent="-180975" algn="ctr" eaLnBrk="0" fontAlgn="auto" hangingPunct="0">
                  <a:spcBef>
                    <a:spcPts val="0"/>
                  </a:spcBef>
                  <a:spcAft>
                    <a:spcPts val="0"/>
                  </a:spcAft>
                  <a:buClr>
                    <a:schemeClr val="bg1"/>
                  </a:buClr>
                  <a:buFont typeface="Arial" pitchFamily="34" charset="0"/>
                  <a:buChar char="–"/>
                </a:pPr>
                <a:endParaRPr lang="en-US" sz="1200" b="1" kern="0" dirty="0" err="1">
                  <a:solidFill>
                    <a:srgbClr val="FFFFFF"/>
                  </a:solidFill>
                  <a:latin typeface="Arial"/>
                </a:endParaRPr>
              </a:p>
            </p:txBody>
          </p:sp>
        </p:grpSp>
        <p:sp>
          <p:nvSpPr>
            <p:cNvPr id="17" name="Oval 16"/>
            <p:cNvSpPr/>
            <p:nvPr/>
          </p:nvSpPr>
          <p:spPr bwMode="auto">
            <a:xfrm>
              <a:off x="4553959" y="2586605"/>
              <a:ext cx="322730" cy="322729"/>
            </a:xfrm>
            <a:prstGeom prst="ellipse">
              <a:avLst/>
            </a:prstGeom>
            <a:noFill/>
            <a:ln>
              <a:solidFill>
                <a:srgbClr val="FF0000"/>
              </a:solidFill>
              <a:headEnd/>
              <a:tailEnd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180975" indent="-180975" algn="ctr" eaLnBrk="0" fontAlgn="auto" hangingPunct="0">
                <a:spcBef>
                  <a:spcPts val="0"/>
                </a:spcBef>
                <a:spcAft>
                  <a:spcPts val="0"/>
                </a:spcAft>
                <a:buClr>
                  <a:schemeClr val="bg1"/>
                </a:buClr>
                <a:buFont typeface="Arial" pitchFamily="34" charset="0"/>
                <a:buChar char="–"/>
              </a:pPr>
              <a:endParaRPr lang="en-US" sz="1200" b="1" kern="0" dirty="0" err="1">
                <a:solidFill>
                  <a:srgbClr val="FFFFFF"/>
                </a:solidFill>
                <a:latin typeface="Arial"/>
              </a:endParaRPr>
            </a:p>
          </p:txBody>
        </p:sp>
        <p:cxnSp>
          <p:nvCxnSpPr>
            <p:cNvPr id="21" name="Straight Arrow Connector 20"/>
            <p:cNvCxnSpPr>
              <a:stCxn id="10" idx="6"/>
              <a:endCxn id="15" idx="2"/>
            </p:cNvCxnSpPr>
            <p:nvPr/>
          </p:nvCxnSpPr>
          <p:spPr>
            <a:xfrm>
              <a:off x="2816599" y="2039879"/>
              <a:ext cx="709993" cy="51926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>
              <a:stCxn id="10" idx="6"/>
              <a:endCxn id="16" idx="2"/>
            </p:cNvCxnSpPr>
            <p:nvPr/>
          </p:nvCxnSpPr>
          <p:spPr>
            <a:xfrm>
              <a:off x="2816599" y="2039879"/>
              <a:ext cx="709993" cy="93950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>
              <a:stCxn id="11" idx="6"/>
              <a:endCxn id="15" idx="2"/>
            </p:cNvCxnSpPr>
            <p:nvPr/>
          </p:nvCxnSpPr>
          <p:spPr>
            <a:xfrm>
              <a:off x="2818390" y="2439707"/>
              <a:ext cx="708202" cy="11943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>
              <a:stCxn id="11" idx="6"/>
              <a:endCxn id="16" idx="2"/>
            </p:cNvCxnSpPr>
            <p:nvPr/>
          </p:nvCxnSpPr>
          <p:spPr>
            <a:xfrm>
              <a:off x="2818390" y="2439707"/>
              <a:ext cx="708202" cy="53967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>
              <a:stCxn id="12" idx="6"/>
              <a:endCxn id="15" idx="2"/>
            </p:cNvCxnSpPr>
            <p:nvPr/>
          </p:nvCxnSpPr>
          <p:spPr>
            <a:xfrm flipV="1">
              <a:off x="2820182" y="2559146"/>
              <a:ext cx="706410" cy="25887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>
              <a:stCxn id="12" idx="6"/>
              <a:endCxn id="16" idx="2"/>
            </p:cNvCxnSpPr>
            <p:nvPr/>
          </p:nvCxnSpPr>
          <p:spPr>
            <a:xfrm>
              <a:off x="2820182" y="2818016"/>
              <a:ext cx="706410" cy="16136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>
              <a:stCxn id="13" idx="6"/>
              <a:endCxn id="15" idx="2"/>
            </p:cNvCxnSpPr>
            <p:nvPr/>
          </p:nvCxnSpPr>
          <p:spPr>
            <a:xfrm flipV="1">
              <a:off x="2821971" y="2559146"/>
              <a:ext cx="704621" cy="64794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>
              <a:stCxn id="13" idx="6"/>
              <a:endCxn id="16" idx="2"/>
            </p:cNvCxnSpPr>
            <p:nvPr/>
          </p:nvCxnSpPr>
          <p:spPr>
            <a:xfrm flipV="1">
              <a:off x="2821971" y="2979380"/>
              <a:ext cx="704621" cy="22770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>
              <a:stCxn id="14" idx="7"/>
              <a:endCxn id="15" idx="2"/>
            </p:cNvCxnSpPr>
            <p:nvPr/>
          </p:nvCxnSpPr>
          <p:spPr>
            <a:xfrm flipV="1">
              <a:off x="2776496" y="2559146"/>
              <a:ext cx="750096" cy="93366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>
              <a:stCxn id="14" idx="7"/>
              <a:endCxn id="16" idx="2"/>
            </p:cNvCxnSpPr>
            <p:nvPr/>
          </p:nvCxnSpPr>
          <p:spPr>
            <a:xfrm flipV="1">
              <a:off x="2776496" y="2979380"/>
              <a:ext cx="750096" cy="51343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>
              <a:stCxn id="15" idx="6"/>
              <a:endCxn id="17" idx="2"/>
            </p:cNvCxnSpPr>
            <p:nvPr/>
          </p:nvCxnSpPr>
          <p:spPr>
            <a:xfrm>
              <a:off x="3849322" y="2559146"/>
              <a:ext cx="704637" cy="18882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>
              <a:stCxn id="16" idx="6"/>
              <a:endCxn id="17" idx="2"/>
            </p:cNvCxnSpPr>
            <p:nvPr/>
          </p:nvCxnSpPr>
          <p:spPr>
            <a:xfrm flipV="1">
              <a:off x="3849322" y="2747970"/>
              <a:ext cx="704637" cy="23141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>
              <a:stCxn id="17" idx="6"/>
            </p:cNvCxnSpPr>
            <p:nvPr/>
          </p:nvCxnSpPr>
          <p:spPr>
            <a:xfrm>
              <a:off x="4876689" y="2747970"/>
              <a:ext cx="74956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TextBox 45"/>
          <p:cNvSpPr txBox="1"/>
          <p:nvPr/>
        </p:nvSpPr>
        <p:spPr>
          <a:xfrm>
            <a:off x="7968729" y="2749035"/>
            <a:ext cx="11343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chemeClr val="tx1"/>
              </a:buClr>
            </a:pPr>
            <a:r>
              <a:rPr lang="en-US" sz="1200" b="1" dirty="0"/>
              <a:t>0.2</a:t>
            </a:r>
          </a:p>
          <a:p>
            <a:pPr>
              <a:buClr>
                <a:schemeClr val="tx1"/>
              </a:buClr>
            </a:pPr>
            <a:r>
              <a:rPr lang="en-US" sz="1200" b="1" dirty="0">
                <a:solidFill>
                  <a:srgbClr val="FF0000"/>
                </a:solidFill>
              </a:rPr>
              <a:t>True Value: 1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4161749" y="2020104"/>
            <a:ext cx="507671" cy="1917585"/>
            <a:chOff x="1812668" y="1681580"/>
            <a:chExt cx="507671" cy="1917585"/>
          </a:xfrm>
        </p:grpSpPr>
        <p:sp>
          <p:nvSpPr>
            <p:cNvPr id="48" name="TextBox 47"/>
            <p:cNvSpPr txBox="1"/>
            <p:nvPr/>
          </p:nvSpPr>
          <p:spPr>
            <a:xfrm>
              <a:off x="1837515" y="1681580"/>
              <a:ext cx="48282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buClr>
                  <a:schemeClr val="tx1"/>
                </a:buClr>
              </a:pPr>
              <a:r>
                <a:rPr lang="en-US" sz="1200" dirty="0"/>
                <a:t>15.2</a:t>
              </a: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1812668" y="2099549"/>
              <a:ext cx="48282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buClr>
                  <a:schemeClr val="tx1"/>
                </a:buClr>
              </a:pPr>
              <a:r>
                <a:rPr lang="en-US" sz="1200" dirty="0"/>
                <a:t>30.2</a:t>
              </a: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1879994" y="2487721"/>
              <a:ext cx="4395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buClr>
                  <a:schemeClr val="tx1"/>
                </a:buClr>
              </a:pPr>
              <a:r>
                <a:rPr lang="en-US" sz="1200" dirty="0"/>
                <a:t>220</a:t>
              </a: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1933441" y="2905381"/>
              <a:ext cx="35458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buClr>
                  <a:schemeClr val="tx1"/>
                </a:buClr>
              </a:pPr>
              <a:r>
                <a:rPr lang="en-US" sz="1200" dirty="0"/>
                <a:t>20</a:t>
              </a: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1897626" y="3322166"/>
              <a:ext cx="35458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buClr>
                  <a:schemeClr val="tx1"/>
                </a:buClr>
              </a:pPr>
              <a:r>
                <a:rPr lang="en-US" sz="1200" dirty="0"/>
                <a:t>10</a:t>
              </a:r>
            </a:p>
          </p:txBody>
        </p:sp>
      </p:grpSp>
      <p:graphicFrame>
        <p:nvGraphicFramePr>
          <p:cNvPr id="3" name="Content Placeholder 2"/>
          <p:cNvGraphicFramePr>
            <a:graphicFrameLocks noGrp="1"/>
          </p:cNvGraphicFramePr>
          <p:nvPr>
            <p:ph sz="quarter" idx="12"/>
            <p:extLst/>
          </p:nvPr>
        </p:nvGraphicFramePr>
        <p:xfrm>
          <a:off x="41421" y="1725479"/>
          <a:ext cx="3897816" cy="22565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9636">
                  <a:extLst>
                    <a:ext uri="{9D8B030D-6E8A-4147-A177-3AD203B41FA5}">
                      <a16:colId xmlns:a16="http://schemas.microsoft.com/office/drawing/2014/main" val="1827709400"/>
                    </a:ext>
                  </a:extLst>
                </a:gridCol>
                <a:gridCol w="649636">
                  <a:extLst>
                    <a:ext uri="{9D8B030D-6E8A-4147-A177-3AD203B41FA5}">
                      <a16:colId xmlns:a16="http://schemas.microsoft.com/office/drawing/2014/main" val="2932260914"/>
                    </a:ext>
                  </a:extLst>
                </a:gridCol>
                <a:gridCol w="649636">
                  <a:extLst>
                    <a:ext uri="{9D8B030D-6E8A-4147-A177-3AD203B41FA5}">
                      <a16:colId xmlns:a16="http://schemas.microsoft.com/office/drawing/2014/main" val="960549599"/>
                    </a:ext>
                  </a:extLst>
                </a:gridCol>
                <a:gridCol w="649636">
                  <a:extLst>
                    <a:ext uri="{9D8B030D-6E8A-4147-A177-3AD203B41FA5}">
                      <a16:colId xmlns:a16="http://schemas.microsoft.com/office/drawing/2014/main" val="3723744808"/>
                    </a:ext>
                  </a:extLst>
                </a:gridCol>
                <a:gridCol w="649636">
                  <a:extLst>
                    <a:ext uri="{9D8B030D-6E8A-4147-A177-3AD203B41FA5}">
                      <a16:colId xmlns:a16="http://schemas.microsoft.com/office/drawing/2014/main" val="948789444"/>
                    </a:ext>
                  </a:extLst>
                </a:gridCol>
                <a:gridCol w="649636">
                  <a:extLst>
                    <a:ext uri="{9D8B030D-6E8A-4147-A177-3AD203B41FA5}">
                      <a16:colId xmlns:a16="http://schemas.microsoft.com/office/drawing/2014/main" val="1347479329"/>
                    </a:ext>
                  </a:extLst>
                </a:gridCol>
              </a:tblGrid>
              <a:tr h="393481">
                <a:tc>
                  <a:txBody>
                    <a:bodyPr/>
                    <a:lstStyle/>
                    <a:p>
                      <a:r>
                        <a:rPr lang="en-US" sz="1100" dirty="0"/>
                        <a:t>Width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Length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Class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261786"/>
                  </a:ext>
                </a:extLst>
              </a:tr>
              <a:tr h="621021">
                <a:tc>
                  <a:txBody>
                    <a:bodyPr/>
                    <a:lstStyle/>
                    <a:p>
                      <a:r>
                        <a:rPr lang="en-US" sz="1100" dirty="0"/>
                        <a:t>15.2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30.2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 (Cod)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2188855"/>
                  </a:ext>
                </a:extLst>
              </a:tr>
              <a:tr h="621021">
                <a:tc>
                  <a:txBody>
                    <a:bodyPr/>
                    <a:lstStyle/>
                    <a:p>
                      <a:r>
                        <a:rPr lang="en-US" sz="1100" dirty="0"/>
                        <a:t>28.4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18.1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0 (Plaice)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2049600"/>
                  </a:ext>
                </a:extLst>
              </a:tr>
              <a:tr h="621021">
                <a:tc>
                  <a:txBody>
                    <a:bodyPr/>
                    <a:lstStyle/>
                    <a:p>
                      <a:r>
                        <a:rPr lang="en-US" sz="1100" dirty="0" err="1"/>
                        <a:t>Etc</a:t>
                      </a:r>
                      <a:r>
                        <a:rPr lang="en-US" sz="11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861500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635555" y="1430868"/>
            <a:ext cx="10061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chemeClr val="tx1"/>
              </a:buClr>
            </a:pPr>
            <a:r>
              <a:rPr lang="en-US" sz="1200" dirty="0"/>
              <a:t>Training Set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4646397" y="1291173"/>
            <a:ext cx="240161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>
              <a:buClr>
                <a:schemeClr val="tx1"/>
              </a:buClr>
            </a:pPr>
            <a:r>
              <a:rPr lang="en-US" sz="1200" b="1" dirty="0"/>
              <a:t>Adjust weights based on error</a:t>
            </a:r>
          </a:p>
          <a:p>
            <a:pPr>
              <a:buClr>
                <a:schemeClr val="tx1"/>
              </a:buClr>
            </a:pPr>
            <a:r>
              <a:rPr lang="en-US" sz="1200" b="1" dirty="0"/>
              <a:t>(</a:t>
            </a:r>
            <a:r>
              <a:rPr lang="en-US" sz="1200" b="1" i="1" dirty="0"/>
              <a:t>Backpropagate)</a:t>
            </a:r>
            <a:endParaRPr lang="en-US" sz="1200" b="1" dirty="0"/>
          </a:p>
        </p:txBody>
      </p:sp>
      <p:sp>
        <p:nvSpPr>
          <p:cNvPr id="20" name="Rectangle 19"/>
          <p:cNvSpPr/>
          <p:nvPr/>
        </p:nvSpPr>
        <p:spPr bwMode="auto">
          <a:xfrm>
            <a:off x="41421" y="2112767"/>
            <a:ext cx="3843802" cy="636268"/>
          </a:xfrm>
          <a:prstGeom prst="rect">
            <a:avLst/>
          </a:prstGeom>
          <a:noFill/>
          <a:ln w="28575">
            <a:solidFill>
              <a:schemeClr val="tx1"/>
            </a:solidFill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 eaLnBrk="0" fontAlgn="auto" hangingPunct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itchFamily="34" charset="0"/>
              <a:buChar char="–"/>
            </a:pPr>
            <a:endParaRPr lang="en-US" sz="1200" b="1" kern="0" dirty="0" err="1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42" name="Picture 4" descr="File:Hammer.g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0783" y="2488475"/>
            <a:ext cx="535697" cy="4471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" name="Picture 4" descr="File:Hammer.g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7343" y="2943366"/>
            <a:ext cx="564229" cy="470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918871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GB" dirty="0">
                <a:solidFill>
                  <a:schemeClr val="accent1"/>
                </a:solidFill>
              </a:rPr>
              <a:t>Preface: Important ‘Machine Learning Fundamentals’</a:t>
            </a:r>
          </a:p>
          <a:p>
            <a:r>
              <a:rPr lang="en-GB" dirty="0"/>
              <a:t>What are Artificial Neural Networks?</a:t>
            </a:r>
          </a:p>
          <a:p>
            <a:r>
              <a:rPr lang="en-GB" dirty="0"/>
              <a:t>Key technical principles of Artificial Neural Networks</a:t>
            </a:r>
          </a:p>
          <a:p>
            <a:r>
              <a:rPr lang="en-GB" dirty="0"/>
              <a:t>Typical Deep Learning Architectures</a:t>
            </a:r>
          </a:p>
          <a:p>
            <a:r>
              <a:rPr lang="en-GB" dirty="0"/>
              <a:t>Deep Learning Frameworks and Libraries</a:t>
            </a:r>
          </a:p>
          <a:p>
            <a:r>
              <a:rPr lang="en-GB" dirty="0"/>
              <a:t>Applications of Deep Learning in Drug Discovery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Outline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362722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a Neural Network 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pPr algn="ctr"/>
            <a:r>
              <a:rPr lang="en-US"/>
              <a:t>Insert your date / confidentiality text here</a:t>
            </a:r>
            <a:endParaRPr lang="en-GB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GB"/>
              <a:t>16x9 core template</a:t>
            </a:r>
            <a:endParaRPr lang="en-GB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20</a:t>
            </a:fld>
            <a:endParaRPr lang="en-GB"/>
          </a:p>
        </p:txBody>
      </p:sp>
      <p:grpSp>
        <p:nvGrpSpPr>
          <p:cNvPr id="47" name="Group 46"/>
          <p:cNvGrpSpPr/>
          <p:nvPr/>
        </p:nvGrpSpPr>
        <p:grpSpPr>
          <a:xfrm>
            <a:off x="4836349" y="2011755"/>
            <a:ext cx="3132380" cy="1889766"/>
            <a:chOff x="2493869" y="1878514"/>
            <a:chExt cx="3132380" cy="1889766"/>
          </a:xfrm>
        </p:grpSpPr>
        <p:grpSp>
          <p:nvGrpSpPr>
            <p:cNvPr id="18" name="Group 17"/>
            <p:cNvGrpSpPr/>
            <p:nvPr/>
          </p:nvGrpSpPr>
          <p:grpSpPr>
            <a:xfrm>
              <a:off x="2493869" y="1878514"/>
              <a:ext cx="329890" cy="1889766"/>
              <a:chOff x="1032734" y="1878514"/>
              <a:chExt cx="329890" cy="1889766"/>
            </a:xfrm>
          </p:grpSpPr>
          <p:sp>
            <p:nvSpPr>
              <p:cNvPr id="10" name="Oval 9"/>
              <p:cNvSpPr/>
              <p:nvPr/>
            </p:nvSpPr>
            <p:spPr bwMode="auto">
              <a:xfrm>
                <a:off x="1032734" y="1878514"/>
                <a:ext cx="322730" cy="322729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  <a:headEnd/>
                <a:tailEnd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180975" indent="-180975" algn="ctr" eaLnBrk="0" fontAlgn="auto" hangingPunct="0">
                  <a:spcBef>
                    <a:spcPts val="0"/>
                  </a:spcBef>
                  <a:spcAft>
                    <a:spcPts val="0"/>
                  </a:spcAft>
                  <a:buClr>
                    <a:schemeClr val="bg1"/>
                  </a:buClr>
                  <a:buFont typeface="Arial" pitchFamily="34" charset="0"/>
                  <a:buChar char="–"/>
                </a:pPr>
                <a:endParaRPr lang="en-US" sz="1200" b="1" kern="0" dirty="0" err="1">
                  <a:solidFill>
                    <a:srgbClr val="FFFFFF"/>
                  </a:solidFill>
                  <a:latin typeface="Arial"/>
                </a:endParaRPr>
              </a:p>
            </p:txBody>
          </p:sp>
          <p:sp>
            <p:nvSpPr>
              <p:cNvPr id="11" name="Oval 10"/>
              <p:cNvSpPr/>
              <p:nvPr/>
            </p:nvSpPr>
            <p:spPr bwMode="auto">
              <a:xfrm>
                <a:off x="1034525" y="2278342"/>
                <a:ext cx="322730" cy="322729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  <a:headEnd/>
                <a:tailEnd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180975" indent="-180975" algn="ctr" eaLnBrk="0" fontAlgn="auto" hangingPunct="0">
                  <a:spcBef>
                    <a:spcPts val="0"/>
                  </a:spcBef>
                  <a:spcAft>
                    <a:spcPts val="0"/>
                  </a:spcAft>
                  <a:buClr>
                    <a:schemeClr val="bg1"/>
                  </a:buClr>
                  <a:buFont typeface="Arial" pitchFamily="34" charset="0"/>
                  <a:buChar char="–"/>
                </a:pPr>
                <a:endParaRPr lang="en-US" sz="1200" b="1" kern="0" dirty="0" err="1">
                  <a:solidFill>
                    <a:srgbClr val="FFFFFF"/>
                  </a:solidFill>
                  <a:latin typeface="Arial"/>
                </a:endParaRPr>
              </a:p>
            </p:txBody>
          </p:sp>
          <p:sp>
            <p:nvSpPr>
              <p:cNvPr id="12" name="Oval 11"/>
              <p:cNvSpPr/>
              <p:nvPr/>
            </p:nvSpPr>
            <p:spPr bwMode="auto">
              <a:xfrm>
                <a:off x="1036317" y="2656651"/>
                <a:ext cx="322730" cy="322729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  <a:headEnd/>
                <a:tailEnd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180975" indent="-180975" algn="ctr" eaLnBrk="0" fontAlgn="auto" hangingPunct="0">
                  <a:spcBef>
                    <a:spcPts val="0"/>
                  </a:spcBef>
                  <a:spcAft>
                    <a:spcPts val="0"/>
                  </a:spcAft>
                  <a:buClr>
                    <a:schemeClr val="bg1"/>
                  </a:buClr>
                  <a:buFont typeface="Arial" pitchFamily="34" charset="0"/>
                  <a:buChar char="–"/>
                </a:pPr>
                <a:endParaRPr lang="en-US" sz="1200" b="1" kern="0" dirty="0" err="1">
                  <a:solidFill>
                    <a:srgbClr val="FFFFFF"/>
                  </a:solidFill>
                  <a:latin typeface="Arial"/>
                </a:endParaRPr>
              </a:p>
            </p:txBody>
          </p:sp>
          <p:sp>
            <p:nvSpPr>
              <p:cNvPr id="13" name="Oval 12"/>
              <p:cNvSpPr/>
              <p:nvPr/>
            </p:nvSpPr>
            <p:spPr bwMode="auto">
              <a:xfrm>
                <a:off x="1038106" y="3045722"/>
                <a:ext cx="322730" cy="322729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  <a:headEnd/>
                <a:tailEnd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180975" indent="-180975" algn="ctr" eaLnBrk="0" fontAlgn="auto" hangingPunct="0">
                  <a:spcBef>
                    <a:spcPts val="0"/>
                  </a:spcBef>
                  <a:spcAft>
                    <a:spcPts val="0"/>
                  </a:spcAft>
                  <a:buClr>
                    <a:schemeClr val="bg1"/>
                  </a:buClr>
                  <a:buFont typeface="Arial" pitchFamily="34" charset="0"/>
                  <a:buChar char="–"/>
                </a:pPr>
                <a:endParaRPr lang="en-US" sz="1200" b="1" kern="0" dirty="0" err="1">
                  <a:solidFill>
                    <a:srgbClr val="FFFFFF"/>
                  </a:solidFill>
                  <a:latin typeface="Arial"/>
                </a:endParaRPr>
              </a:p>
            </p:txBody>
          </p:sp>
          <p:sp>
            <p:nvSpPr>
              <p:cNvPr id="14" name="Oval 13"/>
              <p:cNvSpPr/>
              <p:nvPr/>
            </p:nvSpPr>
            <p:spPr bwMode="auto">
              <a:xfrm>
                <a:off x="1039894" y="3445551"/>
                <a:ext cx="322730" cy="322729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  <a:headEnd/>
                <a:tailEnd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180975" indent="-180975" algn="ctr" eaLnBrk="0" fontAlgn="auto" hangingPunct="0">
                  <a:spcBef>
                    <a:spcPts val="0"/>
                  </a:spcBef>
                  <a:spcAft>
                    <a:spcPts val="0"/>
                  </a:spcAft>
                  <a:buClr>
                    <a:schemeClr val="bg1"/>
                  </a:buClr>
                  <a:buFont typeface="Arial" pitchFamily="34" charset="0"/>
                  <a:buChar char="–"/>
                </a:pPr>
                <a:endParaRPr lang="en-US" sz="1200" b="1" kern="0" dirty="0" err="1">
                  <a:solidFill>
                    <a:srgbClr val="FFFFFF"/>
                  </a:solidFill>
                  <a:latin typeface="Arial"/>
                </a:endParaRPr>
              </a:p>
            </p:txBody>
          </p:sp>
        </p:grpSp>
        <p:grpSp>
          <p:nvGrpSpPr>
            <p:cNvPr id="19" name="Group 18"/>
            <p:cNvGrpSpPr/>
            <p:nvPr/>
          </p:nvGrpSpPr>
          <p:grpSpPr>
            <a:xfrm>
              <a:off x="3526592" y="2397781"/>
              <a:ext cx="322730" cy="742963"/>
              <a:chOff x="1731970" y="2397781"/>
              <a:chExt cx="322730" cy="742963"/>
            </a:xfrm>
          </p:grpSpPr>
          <p:sp>
            <p:nvSpPr>
              <p:cNvPr id="15" name="Oval 14"/>
              <p:cNvSpPr/>
              <p:nvPr/>
            </p:nvSpPr>
            <p:spPr bwMode="auto">
              <a:xfrm>
                <a:off x="1731970" y="2397781"/>
                <a:ext cx="322730" cy="322729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  <a:headEnd/>
                <a:tailEnd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180975" indent="-180975" algn="ctr" eaLnBrk="0" fontAlgn="auto" hangingPunct="0">
                  <a:spcBef>
                    <a:spcPts val="0"/>
                  </a:spcBef>
                  <a:spcAft>
                    <a:spcPts val="0"/>
                  </a:spcAft>
                  <a:buClr>
                    <a:schemeClr val="bg1"/>
                  </a:buClr>
                  <a:buFont typeface="Arial" pitchFamily="34" charset="0"/>
                  <a:buChar char="–"/>
                </a:pPr>
                <a:endParaRPr lang="en-US" sz="1200" b="1" kern="0" dirty="0" err="1">
                  <a:solidFill>
                    <a:srgbClr val="FFFFFF"/>
                  </a:solidFill>
                  <a:latin typeface="Arial"/>
                </a:endParaRPr>
              </a:p>
            </p:txBody>
          </p:sp>
          <p:sp>
            <p:nvSpPr>
              <p:cNvPr id="16" name="Oval 15"/>
              <p:cNvSpPr/>
              <p:nvPr/>
            </p:nvSpPr>
            <p:spPr bwMode="auto">
              <a:xfrm>
                <a:off x="1731970" y="2818015"/>
                <a:ext cx="322730" cy="322729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  <a:headEnd/>
                <a:tailEnd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180975" indent="-180975" algn="ctr" eaLnBrk="0" fontAlgn="auto" hangingPunct="0">
                  <a:spcBef>
                    <a:spcPts val="0"/>
                  </a:spcBef>
                  <a:spcAft>
                    <a:spcPts val="0"/>
                  </a:spcAft>
                  <a:buClr>
                    <a:schemeClr val="bg1"/>
                  </a:buClr>
                  <a:buFont typeface="Arial" pitchFamily="34" charset="0"/>
                  <a:buChar char="–"/>
                </a:pPr>
                <a:endParaRPr lang="en-US" sz="1200" b="1" kern="0" dirty="0" err="1">
                  <a:solidFill>
                    <a:srgbClr val="FFFFFF"/>
                  </a:solidFill>
                  <a:latin typeface="Arial"/>
                </a:endParaRPr>
              </a:p>
            </p:txBody>
          </p:sp>
        </p:grpSp>
        <p:sp>
          <p:nvSpPr>
            <p:cNvPr id="17" name="Oval 16"/>
            <p:cNvSpPr/>
            <p:nvPr/>
          </p:nvSpPr>
          <p:spPr bwMode="auto">
            <a:xfrm>
              <a:off x="4553959" y="2586605"/>
              <a:ext cx="322730" cy="322729"/>
            </a:xfrm>
            <a:prstGeom prst="ellipse">
              <a:avLst/>
            </a:prstGeom>
            <a:noFill/>
            <a:ln>
              <a:solidFill>
                <a:srgbClr val="FF0000"/>
              </a:solidFill>
              <a:headEnd/>
              <a:tailEnd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180975" indent="-180975" algn="ctr" eaLnBrk="0" fontAlgn="auto" hangingPunct="0">
                <a:spcBef>
                  <a:spcPts val="0"/>
                </a:spcBef>
                <a:spcAft>
                  <a:spcPts val="0"/>
                </a:spcAft>
                <a:buClr>
                  <a:schemeClr val="bg1"/>
                </a:buClr>
                <a:buFont typeface="Arial" pitchFamily="34" charset="0"/>
                <a:buChar char="–"/>
              </a:pPr>
              <a:endParaRPr lang="en-US" sz="1200" b="1" kern="0" dirty="0" err="1">
                <a:solidFill>
                  <a:srgbClr val="FFFFFF"/>
                </a:solidFill>
                <a:latin typeface="Arial"/>
              </a:endParaRPr>
            </a:p>
          </p:txBody>
        </p:sp>
        <p:cxnSp>
          <p:nvCxnSpPr>
            <p:cNvPr id="21" name="Straight Arrow Connector 20"/>
            <p:cNvCxnSpPr>
              <a:stCxn id="10" idx="6"/>
              <a:endCxn id="15" idx="2"/>
            </p:cNvCxnSpPr>
            <p:nvPr/>
          </p:nvCxnSpPr>
          <p:spPr>
            <a:xfrm>
              <a:off x="2816599" y="2039879"/>
              <a:ext cx="709993" cy="51926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>
              <a:stCxn id="10" idx="6"/>
              <a:endCxn id="16" idx="2"/>
            </p:cNvCxnSpPr>
            <p:nvPr/>
          </p:nvCxnSpPr>
          <p:spPr>
            <a:xfrm>
              <a:off x="2816599" y="2039879"/>
              <a:ext cx="709993" cy="93950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>
              <a:stCxn id="11" idx="6"/>
              <a:endCxn id="15" idx="2"/>
            </p:cNvCxnSpPr>
            <p:nvPr/>
          </p:nvCxnSpPr>
          <p:spPr>
            <a:xfrm>
              <a:off x="2818390" y="2439707"/>
              <a:ext cx="708202" cy="11943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>
              <a:stCxn id="11" idx="6"/>
              <a:endCxn id="16" idx="2"/>
            </p:cNvCxnSpPr>
            <p:nvPr/>
          </p:nvCxnSpPr>
          <p:spPr>
            <a:xfrm>
              <a:off x="2818390" y="2439707"/>
              <a:ext cx="708202" cy="53967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>
              <a:stCxn id="12" idx="6"/>
              <a:endCxn id="15" idx="2"/>
            </p:cNvCxnSpPr>
            <p:nvPr/>
          </p:nvCxnSpPr>
          <p:spPr>
            <a:xfrm flipV="1">
              <a:off x="2820182" y="2559146"/>
              <a:ext cx="706410" cy="25887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>
              <a:stCxn id="12" idx="6"/>
              <a:endCxn id="16" idx="2"/>
            </p:cNvCxnSpPr>
            <p:nvPr/>
          </p:nvCxnSpPr>
          <p:spPr>
            <a:xfrm>
              <a:off x="2820182" y="2818016"/>
              <a:ext cx="706410" cy="16136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>
              <a:stCxn id="13" idx="6"/>
              <a:endCxn id="15" idx="2"/>
            </p:cNvCxnSpPr>
            <p:nvPr/>
          </p:nvCxnSpPr>
          <p:spPr>
            <a:xfrm flipV="1">
              <a:off x="2821971" y="2559146"/>
              <a:ext cx="704621" cy="64794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>
              <a:stCxn id="13" idx="6"/>
              <a:endCxn id="16" idx="2"/>
            </p:cNvCxnSpPr>
            <p:nvPr/>
          </p:nvCxnSpPr>
          <p:spPr>
            <a:xfrm flipV="1">
              <a:off x="2821971" y="2979380"/>
              <a:ext cx="704621" cy="22770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>
              <a:stCxn id="14" idx="7"/>
              <a:endCxn id="15" idx="2"/>
            </p:cNvCxnSpPr>
            <p:nvPr/>
          </p:nvCxnSpPr>
          <p:spPr>
            <a:xfrm flipV="1">
              <a:off x="2776496" y="2559146"/>
              <a:ext cx="750096" cy="93366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>
              <a:stCxn id="14" idx="7"/>
              <a:endCxn id="16" idx="2"/>
            </p:cNvCxnSpPr>
            <p:nvPr/>
          </p:nvCxnSpPr>
          <p:spPr>
            <a:xfrm flipV="1">
              <a:off x="2776496" y="2979380"/>
              <a:ext cx="750096" cy="51343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>
              <a:stCxn id="15" idx="6"/>
              <a:endCxn id="17" idx="2"/>
            </p:cNvCxnSpPr>
            <p:nvPr/>
          </p:nvCxnSpPr>
          <p:spPr>
            <a:xfrm>
              <a:off x="3849322" y="2559146"/>
              <a:ext cx="704637" cy="18882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>
              <a:stCxn id="16" idx="6"/>
              <a:endCxn id="17" idx="2"/>
            </p:cNvCxnSpPr>
            <p:nvPr/>
          </p:nvCxnSpPr>
          <p:spPr>
            <a:xfrm flipV="1">
              <a:off x="3849322" y="2747970"/>
              <a:ext cx="704637" cy="23141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>
              <a:stCxn id="17" idx="6"/>
            </p:cNvCxnSpPr>
            <p:nvPr/>
          </p:nvCxnSpPr>
          <p:spPr>
            <a:xfrm>
              <a:off x="4876689" y="2747970"/>
              <a:ext cx="74956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TextBox 45"/>
          <p:cNvSpPr txBox="1"/>
          <p:nvPr/>
        </p:nvSpPr>
        <p:spPr>
          <a:xfrm>
            <a:off x="7968729" y="2749035"/>
            <a:ext cx="11343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chemeClr val="tx1"/>
              </a:buClr>
            </a:pPr>
            <a:r>
              <a:rPr lang="en-US" sz="1200" b="1" dirty="0"/>
              <a:t>0.7</a:t>
            </a:r>
          </a:p>
          <a:p>
            <a:pPr>
              <a:buClr>
                <a:schemeClr val="tx1"/>
              </a:buClr>
            </a:pPr>
            <a:r>
              <a:rPr lang="en-US" sz="1200" b="1" dirty="0">
                <a:solidFill>
                  <a:srgbClr val="FF0000"/>
                </a:solidFill>
              </a:rPr>
              <a:t>True Value: 0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4161749" y="2020104"/>
            <a:ext cx="524502" cy="1917585"/>
            <a:chOff x="1812668" y="1681580"/>
            <a:chExt cx="524502" cy="1917585"/>
          </a:xfrm>
        </p:grpSpPr>
        <p:sp>
          <p:nvSpPr>
            <p:cNvPr id="48" name="TextBox 47"/>
            <p:cNvSpPr txBox="1"/>
            <p:nvPr/>
          </p:nvSpPr>
          <p:spPr>
            <a:xfrm>
              <a:off x="1837515" y="1681580"/>
              <a:ext cx="48282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buClr>
                  <a:schemeClr val="tx1"/>
                </a:buClr>
              </a:pPr>
              <a:r>
                <a:rPr lang="en-US" sz="1200" dirty="0"/>
                <a:t>28.4</a:t>
              </a: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1812668" y="2099549"/>
              <a:ext cx="48282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buClr>
                  <a:schemeClr val="tx1"/>
                </a:buClr>
              </a:pPr>
              <a:r>
                <a:rPr lang="en-US" sz="1200" dirty="0"/>
                <a:t>18.1</a:t>
              </a: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1879994" y="2487721"/>
              <a:ext cx="4395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buClr>
                  <a:schemeClr val="tx1"/>
                </a:buClr>
              </a:pPr>
              <a:r>
                <a:rPr lang="en-US" sz="1200" dirty="0"/>
                <a:t>120</a:t>
              </a: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1837515" y="2921143"/>
              <a:ext cx="4395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buClr>
                  <a:schemeClr val="tx1"/>
                </a:buClr>
              </a:pPr>
              <a:r>
                <a:rPr lang="en-US" sz="1200" dirty="0"/>
                <a:t>120</a:t>
              </a: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1897626" y="3322166"/>
              <a:ext cx="4395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buClr>
                  <a:schemeClr val="tx1"/>
                </a:buClr>
              </a:pPr>
              <a:r>
                <a:rPr lang="en-US" sz="1200" dirty="0"/>
                <a:t>120</a:t>
              </a:r>
            </a:p>
          </p:txBody>
        </p:sp>
      </p:grpSp>
      <p:graphicFrame>
        <p:nvGraphicFramePr>
          <p:cNvPr id="3" name="Content Placeholder 2"/>
          <p:cNvGraphicFramePr>
            <a:graphicFrameLocks noGrp="1"/>
          </p:cNvGraphicFramePr>
          <p:nvPr>
            <p:ph sz="quarter" idx="12"/>
            <p:extLst/>
          </p:nvPr>
        </p:nvGraphicFramePr>
        <p:xfrm>
          <a:off x="41421" y="1725479"/>
          <a:ext cx="3897816" cy="22565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9636">
                  <a:extLst>
                    <a:ext uri="{9D8B030D-6E8A-4147-A177-3AD203B41FA5}">
                      <a16:colId xmlns:a16="http://schemas.microsoft.com/office/drawing/2014/main" val="1827709400"/>
                    </a:ext>
                  </a:extLst>
                </a:gridCol>
                <a:gridCol w="649636">
                  <a:extLst>
                    <a:ext uri="{9D8B030D-6E8A-4147-A177-3AD203B41FA5}">
                      <a16:colId xmlns:a16="http://schemas.microsoft.com/office/drawing/2014/main" val="2932260914"/>
                    </a:ext>
                  </a:extLst>
                </a:gridCol>
                <a:gridCol w="649636">
                  <a:extLst>
                    <a:ext uri="{9D8B030D-6E8A-4147-A177-3AD203B41FA5}">
                      <a16:colId xmlns:a16="http://schemas.microsoft.com/office/drawing/2014/main" val="960549599"/>
                    </a:ext>
                  </a:extLst>
                </a:gridCol>
                <a:gridCol w="649636">
                  <a:extLst>
                    <a:ext uri="{9D8B030D-6E8A-4147-A177-3AD203B41FA5}">
                      <a16:colId xmlns:a16="http://schemas.microsoft.com/office/drawing/2014/main" val="3723744808"/>
                    </a:ext>
                  </a:extLst>
                </a:gridCol>
                <a:gridCol w="649636">
                  <a:extLst>
                    <a:ext uri="{9D8B030D-6E8A-4147-A177-3AD203B41FA5}">
                      <a16:colId xmlns:a16="http://schemas.microsoft.com/office/drawing/2014/main" val="948789444"/>
                    </a:ext>
                  </a:extLst>
                </a:gridCol>
                <a:gridCol w="649636">
                  <a:extLst>
                    <a:ext uri="{9D8B030D-6E8A-4147-A177-3AD203B41FA5}">
                      <a16:colId xmlns:a16="http://schemas.microsoft.com/office/drawing/2014/main" val="1347479329"/>
                    </a:ext>
                  </a:extLst>
                </a:gridCol>
              </a:tblGrid>
              <a:tr h="393481">
                <a:tc>
                  <a:txBody>
                    <a:bodyPr/>
                    <a:lstStyle/>
                    <a:p>
                      <a:r>
                        <a:rPr lang="en-US" sz="1100" dirty="0"/>
                        <a:t>Width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Length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Class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261786"/>
                  </a:ext>
                </a:extLst>
              </a:tr>
              <a:tr h="621021">
                <a:tc>
                  <a:txBody>
                    <a:bodyPr/>
                    <a:lstStyle/>
                    <a:p>
                      <a:r>
                        <a:rPr lang="en-US" sz="1100" dirty="0"/>
                        <a:t>15.2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30.2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 (Cod)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2188855"/>
                  </a:ext>
                </a:extLst>
              </a:tr>
              <a:tr h="621021">
                <a:tc>
                  <a:txBody>
                    <a:bodyPr/>
                    <a:lstStyle/>
                    <a:p>
                      <a:r>
                        <a:rPr lang="en-US" sz="1100" dirty="0"/>
                        <a:t>28.4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18.1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0 (Plaice)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2049600"/>
                  </a:ext>
                </a:extLst>
              </a:tr>
              <a:tr h="621021">
                <a:tc>
                  <a:txBody>
                    <a:bodyPr/>
                    <a:lstStyle/>
                    <a:p>
                      <a:r>
                        <a:rPr lang="en-US" sz="1100" dirty="0" err="1"/>
                        <a:t>Etc</a:t>
                      </a:r>
                      <a:r>
                        <a:rPr lang="en-US" sz="11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861500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635555" y="1430868"/>
            <a:ext cx="10061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chemeClr val="tx1"/>
              </a:buClr>
            </a:pPr>
            <a:r>
              <a:rPr lang="en-US" sz="1200" dirty="0"/>
              <a:t>Training Set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5566532" y="1163289"/>
            <a:ext cx="3350232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buClr>
                <a:schemeClr val="tx1"/>
              </a:buClr>
            </a:pPr>
            <a:r>
              <a:rPr lang="en-US" sz="1200" b="1" dirty="0"/>
              <a:t>And so on…. </a:t>
            </a:r>
          </a:p>
          <a:p>
            <a:pPr>
              <a:buClr>
                <a:schemeClr val="tx1"/>
              </a:buClr>
            </a:pPr>
            <a:r>
              <a:rPr lang="en-US" sz="1200" b="1" dirty="0"/>
              <a:t>Repeat this thousands, maybe millions of times. Each time choose training example, backpropagate to make weight adjustments</a:t>
            </a:r>
          </a:p>
          <a:p>
            <a:pPr>
              <a:buClr>
                <a:schemeClr val="tx1"/>
              </a:buClr>
            </a:pPr>
            <a:r>
              <a:rPr lang="en-US" sz="1200" b="1" dirty="0"/>
              <a:t>Training stops after N times, or  optimizer stops improving</a:t>
            </a:r>
          </a:p>
        </p:txBody>
      </p:sp>
      <p:sp>
        <p:nvSpPr>
          <p:cNvPr id="20" name="Rectangle 19"/>
          <p:cNvSpPr/>
          <p:nvPr/>
        </p:nvSpPr>
        <p:spPr bwMode="auto">
          <a:xfrm>
            <a:off x="48935" y="2713805"/>
            <a:ext cx="3843802" cy="636268"/>
          </a:xfrm>
          <a:prstGeom prst="rect">
            <a:avLst/>
          </a:prstGeom>
          <a:noFill/>
          <a:ln w="28575">
            <a:solidFill>
              <a:schemeClr val="tx1"/>
            </a:solidFill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 eaLnBrk="0" fontAlgn="auto" hangingPunct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itchFamily="34" charset="0"/>
              <a:buChar char="–"/>
            </a:pPr>
            <a:endParaRPr lang="en-US" sz="1200" b="1" kern="0" dirty="0" err="1">
              <a:solidFill>
                <a:srgbClr val="FFFFFF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260297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Want to go from this…..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21</a:t>
            </a:fld>
            <a:endParaRPr lang="en-GB" dirty="0"/>
          </a:p>
        </p:txBody>
      </p:sp>
      <p:grpSp>
        <p:nvGrpSpPr>
          <p:cNvPr id="9" name="Group 8"/>
          <p:cNvGrpSpPr/>
          <p:nvPr/>
        </p:nvGrpSpPr>
        <p:grpSpPr>
          <a:xfrm>
            <a:off x="1447375" y="1366463"/>
            <a:ext cx="6391624" cy="2662916"/>
            <a:chOff x="1601670" y="1448656"/>
            <a:chExt cx="5834066" cy="2149208"/>
          </a:xfrm>
        </p:grpSpPr>
        <p:sp>
          <p:nvSpPr>
            <p:cNvPr id="10" name="Rounded Rectangle 2"/>
            <p:cNvSpPr/>
            <p:nvPr/>
          </p:nvSpPr>
          <p:spPr>
            <a:xfrm>
              <a:off x="1601670" y="1601379"/>
              <a:ext cx="919520" cy="338569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350" dirty="0"/>
                <a:t>Width</a:t>
              </a:r>
            </a:p>
          </p:txBody>
        </p:sp>
        <p:sp>
          <p:nvSpPr>
            <p:cNvPr id="11" name="Rounded Rectangle 3"/>
            <p:cNvSpPr/>
            <p:nvPr/>
          </p:nvSpPr>
          <p:spPr>
            <a:xfrm>
              <a:off x="1601670" y="1979421"/>
              <a:ext cx="919520" cy="338569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350" dirty="0"/>
                <a:t>Height</a:t>
              </a:r>
            </a:p>
          </p:txBody>
        </p:sp>
        <p:sp>
          <p:nvSpPr>
            <p:cNvPr id="12" name="Rounded Rectangle 4"/>
            <p:cNvSpPr/>
            <p:nvPr/>
          </p:nvSpPr>
          <p:spPr>
            <a:xfrm>
              <a:off x="1601670" y="2357463"/>
              <a:ext cx="919520" cy="338569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350" dirty="0"/>
                <a:t>Average R</a:t>
              </a:r>
            </a:p>
          </p:txBody>
        </p:sp>
        <p:sp>
          <p:nvSpPr>
            <p:cNvPr id="13" name="Rounded Rectangle 5"/>
            <p:cNvSpPr/>
            <p:nvPr/>
          </p:nvSpPr>
          <p:spPr>
            <a:xfrm>
              <a:off x="1601670" y="2735505"/>
              <a:ext cx="919520" cy="338569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350" dirty="0"/>
                <a:t>Average B</a:t>
              </a:r>
            </a:p>
          </p:txBody>
        </p:sp>
        <p:sp>
          <p:nvSpPr>
            <p:cNvPr id="14" name="Rounded Rectangle 6"/>
            <p:cNvSpPr/>
            <p:nvPr/>
          </p:nvSpPr>
          <p:spPr>
            <a:xfrm>
              <a:off x="1601670" y="3113547"/>
              <a:ext cx="919520" cy="338569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350" dirty="0"/>
                <a:t>Average G</a:t>
              </a:r>
            </a:p>
          </p:txBody>
        </p:sp>
        <p:sp>
          <p:nvSpPr>
            <p:cNvPr id="15" name="Rounded Rectangle 7"/>
            <p:cNvSpPr/>
            <p:nvPr/>
          </p:nvSpPr>
          <p:spPr>
            <a:xfrm>
              <a:off x="3383868" y="1448656"/>
              <a:ext cx="2379934" cy="2149208"/>
            </a:xfrm>
            <a:prstGeom prst="roundRect">
              <a:avLst/>
            </a:prstGeom>
            <a:solidFill>
              <a:schemeClr val="bg2">
                <a:lumMod val="10000"/>
              </a:schemeClr>
            </a:solidFill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dirty="0"/>
                <a:t>Model</a:t>
              </a:r>
              <a:endParaRPr lang="en-GB" sz="1350" dirty="0"/>
            </a:p>
            <a:p>
              <a:pPr algn="ctr"/>
              <a:endParaRPr lang="en-GB" sz="1350" dirty="0"/>
            </a:p>
          </p:txBody>
        </p:sp>
        <p:sp>
          <p:nvSpPr>
            <p:cNvPr id="16" name="Right Arrow 10"/>
            <p:cNvSpPr/>
            <p:nvPr/>
          </p:nvSpPr>
          <p:spPr>
            <a:xfrm>
              <a:off x="2681789" y="1822560"/>
              <a:ext cx="432715" cy="1343255"/>
            </a:xfrm>
            <a:prstGeom prst="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 dirty="0"/>
            </a:p>
          </p:txBody>
        </p:sp>
        <p:sp>
          <p:nvSpPr>
            <p:cNvPr id="17" name="Right Arrow 11"/>
            <p:cNvSpPr/>
            <p:nvPr/>
          </p:nvSpPr>
          <p:spPr>
            <a:xfrm>
              <a:off x="5922149" y="1822560"/>
              <a:ext cx="432715" cy="1343255"/>
            </a:xfrm>
            <a:prstGeom prst="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 dirty="0"/>
            </a:p>
          </p:txBody>
        </p:sp>
        <p:sp>
          <p:nvSpPr>
            <p:cNvPr id="18" name="Rounded Rectangle 12"/>
            <p:cNvSpPr/>
            <p:nvPr/>
          </p:nvSpPr>
          <p:spPr>
            <a:xfrm>
              <a:off x="6516216" y="2303374"/>
              <a:ext cx="919520" cy="322381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350" dirty="0"/>
                <a:t>Type</a:t>
              </a:r>
            </a:p>
          </p:txBody>
        </p:sp>
      </p:grpSp>
      <p:sp>
        <p:nvSpPr>
          <p:cNvPr id="19" name="TextBox 18"/>
          <p:cNvSpPr txBox="1"/>
          <p:nvPr/>
        </p:nvSpPr>
        <p:spPr>
          <a:xfrm rot="16200000">
            <a:off x="-168737" y="1821961"/>
            <a:ext cx="2285174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50" dirty="0">
                <a:solidFill>
                  <a:schemeClr val="accent2"/>
                </a:solidFill>
              </a:rPr>
              <a:t>Inputs</a:t>
            </a:r>
          </a:p>
        </p:txBody>
      </p:sp>
      <p:sp>
        <p:nvSpPr>
          <p:cNvPr id="20" name="TextBox 19"/>
          <p:cNvSpPr txBox="1"/>
          <p:nvPr/>
        </p:nvSpPr>
        <p:spPr>
          <a:xfrm rot="5400000">
            <a:off x="7305690" y="2304109"/>
            <a:ext cx="1782198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50" dirty="0">
                <a:solidFill>
                  <a:schemeClr val="accent2"/>
                </a:solidFill>
              </a:rPr>
              <a:t>Output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908632" y="4958390"/>
            <a:ext cx="149994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tx1"/>
              </a:buClr>
            </a:pPr>
            <a:r>
              <a:rPr lang="en-GB" sz="700" dirty="0"/>
              <a:t>Sam Genway, RDSG &amp; </a:t>
            </a:r>
            <a:r>
              <a:rPr lang="en-GB" sz="700" dirty="0" err="1"/>
              <a:t>Tessella</a:t>
            </a:r>
            <a:endParaRPr lang="en-GB" sz="900" dirty="0"/>
          </a:p>
        </p:txBody>
      </p:sp>
    </p:spTree>
    <p:extLst>
      <p:ext uri="{BB962C8B-B14F-4D97-AF65-F5344CB8AC3E}">
        <p14:creationId xmlns:p14="http://schemas.microsoft.com/office/powerpoint/2010/main" val="1916007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allAtOnce"/>
      <p:bldP spid="20" grpId="0" build="allAtOnce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123624" y="706109"/>
            <a:ext cx="9269757" cy="349162"/>
          </a:xfrm>
        </p:spPr>
        <p:txBody>
          <a:bodyPr/>
          <a:lstStyle/>
          <a:p>
            <a:r>
              <a:rPr lang="en-GB" i="1" dirty="0"/>
              <a:t>Use images and have the model itself find the features that discriminate the fish classes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To this….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22</a:t>
            </a:fld>
            <a:endParaRPr lang="en-GB" dirty="0"/>
          </a:p>
        </p:txBody>
      </p:sp>
      <p:grpSp>
        <p:nvGrpSpPr>
          <p:cNvPr id="9" name="Group 8"/>
          <p:cNvGrpSpPr/>
          <p:nvPr/>
        </p:nvGrpSpPr>
        <p:grpSpPr>
          <a:xfrm>
            <a:off x="2630720" y="1366463"/>
            <a:ext cx="5208279" cy="2662916"/>
            <a:chOff x="2681789" y="1448656"/>
            <a:chExt cx="4753947" cy="2149208"/>
          </a:xfrm>
        </p:grpSpPr>
        <p:sp>
          <p:nvSpPr>
            <p:cNvPr id="15" name="Rounded Rectangle 7"/>
            <p:cNvSpPr/>
            <p:nvPr/>
          </p:nvSpPr>
          <p:spPr>
            <a:xfrm>
              <a:off x="3383868" y="1448656"/>
              <a:ext cx="2379934" cy="2149208"/>
            </a:xfrm>
            <a:prstGeom prst="roundRect">
              <a:avLst/>
            </a:prstGeom>
            <a:solidFill>
              <a:schemeClr val="bg2">
                <a:lumMod val="10000"/>
              </a:schemeClr>
            </a:solidFill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dirty="0"/>
                <a:t>Model</a:t>
              </a:r>
              <a:endParaRPr lang="en-GB" sz="1350" dirty="0"/>
            </a:p>
            <a:p>
              <a:pPr algn="ctr"/>
              <a:endParaRPr lang="en-GB" sz="1350" dirty="0"/>
            </a:p>
          </p:txBody>
        </p:sp>
        <p:sp>
          <p:nvSpPr>
            <p:cNvPr id="16" name="Right Arrow 10"/>
            <p:cNvSpPr/>
            <p:nvPr/>
          </p:nvSpPr>
          <p:spPr>
            <a:xfrm>
              <a:off x="2681789" y="1822560"/>
              <a:ext cx="432715" cy="1343255"/>
            </a:xfrm>
            <a:prstGeom prst="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 dirty="0"/>
            </a:p>
          </p:txBody>
        </p:sp>
        <p:sp>
          <p:nvSpPr>
            <p:cNvPr id="17" name="Right Arrow 11"/>
            <p:cNvSpPr/>
            <p:nvPr/>
          </p:nvSpPr>
          <p:spPr>
            <a:xfrm>
              <a:off x="5922149" y="1822560"/>
              <a:ext cx="432715" cy="1343255"/>
            </a:xfrm>
            <a:prstGeom prst="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 dirty="0"/>
            </a:p>
          </p:txBody>
        </p:sp>
        <p:sp>
          <p:nvSpPr>
            <p:cNvPr id="18" name="Rounded Rectangle 12"/>
            <p:cNvSpPr/>
            <p:nvPr/>
          </p:nvSpPr>
          <p:spPr>
            <a:xfrm>
              <a:off x="6516216" y="2303374"/>
              <a:ext cx="919520" cy="322381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350" dirty="0"/>
                <a:t>Type</a:t>
              </a:r>
            </a:p>
          </p:txBody>
        </p:sp>
      </p:grpSp>
      <p:sp>
        <p:nvSpPr>
          <p:cNvPr id="19" name="TextBox 18"/>
          <p:cNvSpPr txBox="1"/>
          <p:nvPr/>
        </p:nvSpPr>
        <p:spPr>
          <a:xfrm rot="16200000">
            <a:off x="-783435" y="1909541"/>
            <a:ext cx="2285174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50" dirty="0">
                <a:solidFill>
                  <a:schemeClr val="accent2"/>
                </a:solidFill>
              </a:rPr>
              <a:t>Inputs</a:t>
            </a:r>
          </a:p>
        </p:txBody>
      </p:sp>
      <p:sp>
        <p:nvSpPr>
          <p:cNvPr id="20" name="TextBox 19"/>
          <p:cNvSpPr txBox="1"/>
          <p:nvPr/>
        </p:nvSpPr>
        <p:spPr>
          <a:xfrm rot="5400000">
            <a:off x="7305690" y="2304109"/>
            <a:ext cx="1782198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50" dirty="0">
                <a:solidFill>
                  <a:schemeClr val="accent2"/>
                </a:solidFill>
              </a:rPr>
              <a:t>Output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908632" y="4958390"/>
            <a:ext cx="149994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tx1"/>
              </a:buClr>
            </a:pPr>
            <a:r>
              <a:rPr lang="en-GB" sz="700" dirty="0"/>
              <a:t>Sam Genway, RDSG &amp; </a:t>
            </a:r>
            <a:r>
              <a:rPr lang="en-GB" sz="700" dirty="0" err="1"/>
              <a:t>Tessella</a:t>
            </a:r>
            <a:endParaRPr lang="en-GB" sz="900" dirty="0"/>
          </a:p>
        </p:txBody>
      </p:sp>
      <p:pic>
        <p:nvPicPr>
          <p:cNvPr id="21" name="Picture 6" descr="http://www.fisheries.no/FileCache/PageFiles/21748/Bilder/Marin_stocks/torsk650x300.jpg/width_650.height_300.mode_FillAreaWithCrop.pos_Default.color_White.jp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83804" y="1552822"/>
            <a:ext cx="2018196" cy="947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http://www.hagstone.net/plaice4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CFCFE"/>
              </a:clrFrom>
              <a:clrTo>
                <a:srgbClr val="FCFCFE">
                  <a:alpha val="0"/>
                </a:srgbClr>
              </a:clrTo>
            </a:clrChange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32612" y="2732483"/>
            <a:ext cx="1386656" cy="849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7398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allAtOnce"/>
      <p:bldP spid="20" grpId="0" build="allAtOnce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2"/>
          </p:nvPr>
        </p:nvSpPr>
        <p:spPr>
          <a:xfrm>
            <a:off x="334177" y="3478685"/>
            <a:ext cx="3835779" cy="679973"/>
          </a:xfrm>
        </p:spPr>
        <p:txBody>
          <a:bodyPr/>
          <a:lstStyle/>
          <a:p>
            <a:r>
              <a:rPr lang="en-US" dirty="0"/>
              <a:t>Represent a small region with fewer weights/parameters</a:t>
            </a:r>
          </a:p>
          <a:p>
            <a:r>
              <a:rPr lang="en-US" dirty="0"/>
              <a:t>The same pattern can appear anywhere in the image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Some patterns are much smaller than the whole image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Consider learning an image	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23</a:t>
            </a:fld>
            <a:endParaRPr lang="en-GB"/>
          </a:p>
        </p:txBody>
      </p:sp>
      <p:pic>
        <p:nvPicPr>
          <p:cNvPr id="9" name="Picture 6" descr="http://www.fisheries.no/FileCache/PageFiles/21748/Bilder/Marin_stocks/torsk650x300.jpg/width_650.height_300.mode_FillAreaWithCrop.pos_Default.color_White.jp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69949" y="1400422"/>
            <a:ext cx="2018196" cy="947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://www.hagstone.net/plaice4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CFCFE"/>
              </a:clrFrom>
              <a:clrTo>
                <a:srgbClr val="FCFCFE">
                  <a:alpha val="0"/>
                </a:srgbClr>
              </a:clrTo>
            </a:clrChange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18757" y="2580083"/>
            <a:ext cx="1386656" cy="849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/>
        </p:nvSpPr>
        <p:spPr bwMode="auto">
          <a:xfrm>
            <a:off x="651164" y="1517073"/>
            <a:ext cx="443345" cy="602672"/>
          </a:xfrm>
          <a:prstGeom prst="rect">
            <a:avLst/>
          </a:prstGeom>
          <a:noFill/>
          <a:ln w="28575">
            <a:solidFill>
              <a:schemeClr val="accent2"/>
            </a:solidFill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 eaLnBrk="0" fontAlgn="auto" hangingPunct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itchFamily="34" charset="0"/>
              <a:buChar char="–"/>
            </a:pPr>
            <a:endParaRPr lang="en-US" sz="1200" b="1" kern="0" dirty="0" err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869372" y="2801191"/>
            <a:ext cx="450273" cy="437914"/>
          </a:xfrm>
          <a:prstGeom prst="rect">
            <a:avLst/>
          </a:prstGeom>
          <a:noFill/>
          <a:ln w="28575">
            <a:solidFill>
              <a:schemeClr val="accent2"/>
            </a:solidFill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 eaLnBrk="0" fontAlgn="auto" hangingPunct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itchFamily="34" charset="0"/>
              <a:buChar char="–"/>
            </a:pPr>
            <a:endParaRPr lang="en-US" sz="1200" b="1" kern="0" dirty="0" err="1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3" name="Picture 6" descr="http://www.fisheries.no/FileCache/PageFiles/21748/Bilder/Marin_stocks/torsk650x300.jpg/width_650.height_300.mode_FillAreaWithCrop.pos_Default.color_White.jpg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738" b="27195"/>
          <a:stretch/>
        </p:blipFill>
        <p:spPr bwMode="auto">
          <a:xfrm flipH="1">
            <a:off x="3777298" y="1448361"/>
            <a:ext cx="417633" cy="826922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Straight Arrow Connector 14"/>
          <p:cNvCxnSpPr>
            <a:stCxn id="11" idx="0"/>
            <a:endCxn id="13" idx="3"/>
          </p:cNvCxnSpPr>
          <p:nvPr/>
        </p:nvCxnSpPr>
        <p:spPr>
          <a:xfrm>
            <a:off x="872837" y="1517073"/>
            <a:ext cx="2904461" cy="3447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2" descr="http://www.hagstone.net/plaice4.jpg"/>
          <p:cNvPicPr>
            <a:picLocks noChangeAspect="1" noChangeArrowheads="1"/>
          </p:cNvPicPr>
          <p:nvPr/>
        </p:nvPicPr>
        <p:blipFill rotWithShape="1">
          <a:blip r:embed="rId3" cstate="print">
            <a:clrChange>
              <a:clrFrom>
                <a:srgbClr val="FCFCFE"/>
              </a:clrFrom>
              <a:clrTo>
                <a:srgbClr val="FCFCFE">
                  <a:alpha val="0"/>
                </a:srgbClr>
              </a:clrTo>
            </a:clrChange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484"/>
          <a:stretch/>
        </p:blipFill>
        <p:spPr bwMode="auto">
          <a:xfrm flipH="1">
            <a:off x="3802272" y="2580083"/>
            <a:ext cx="367684" cy="849982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Straight Arrow Connector 17"/>
          <p:cNvCxnSpPr>
            <a:endCxn id="17" idx="3"/>
          </p:cNvCxnSpPr>
          <p:nvPr/>
        </p:nvCxnSpPr>
        <p:spPr>
          <a:xfrm>
            <a:off x="1056683" y="2817462"/>
            <a:ext cx="2745589" cy="18761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圖片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6215" y="1234365"/>
            <a:ext cx="2151062" cy="1279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圖片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451" y="2505795"/>
            <a:ext cx="2151062" cy="1279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圓角矩形圖說文字 42"/>
          <p:cNvSpPr/>
          <p:nvPr/>
        </p:nvSpPr>
        <p:spPr>
          <a:xfrm>
            <a:off x="4938714" y="3812156"/>
            <a:ext cx="2422525" cy="601663"/>
          </a:xfrm>
          <a:prstGeom prst="wedgeRoundRectCallout">
            <a:avLst>
              <a:gd name="adj1" fmla="val -16286"/>
              <a:gd name="adj2" fmla="val -92191"/>
              <a:gd name="adj3" fmla="val 16667"/>
            </a:avLst>
          </a:prstGeom>
          <a:solidFill>
            <a:srgbClr val="F36633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 dirty="0">
                <a:solidFill>
                  <a:srgbClr val="000000"/>
                </a:solidFill>
              </a:rPr>
              <a:t>“</a:t>
            </a:r>
            <a:r>
              <a:rPr lang="en-US" altLang="zh-TW" dirty="0">
                <a:solidFill>
                  <a:srgbClr val="001A54"/>
                </a:solidFill>
              </a:rPr>
              <a:t>Fin</a:t>
            </a:r>
            <a:r>
              <a:rPr lang="en-US" altLang="zh-TW" dirty="0">
                <a:solidFill>
                  <a:srgbClr val="000000"/>
                </a:solidFill>
              </a:rPr>
              <a:t>”</a:t>
            </a:r>
            <a:r>
              <a:rPr lang="zh-TW" altLang="en-US" dirty="0">
                <a:solidFill>
                  <a:srgbClr val="000000"/>
                </a:solidFill>
              </a:rPr>
              <a:t> </a:t>
            </a:r>
            <a:r>
              <a:rPr lang="en-US" altLang="zh-TW" dirty="0">
                <a:solidFill>
                  <a:srgbClr val="000000"/>
                </a:solidFill>
              </a:rPr>
              <a:t>detector</a:t>
            </a:r>
            <a:endParaRPr lang="zh-TW" altLang="en-US" dirty="0">
              <a:solidFill>
                <a:srgbClr val="000000"/>
              </a:solidFill>
            </a:endParaRPr>
          </a:p>
        </p:txBody>
      </p:sp>
      <p:sp>
        <p:nvSpPr>
          <p:cNvPr id="24" name="圓角矩形圖說文字 42"/>
          <p:cNvSpPr/>
          <p:nvPr/>
        </p:nvSpPr>
        <p:spPr>
          <a:xfrm>
            <a:off x="6570513" y="2200525"/>
            <a:ext cx="2422525" cy="601663"/>
          </a:xfrm>
          <a:prstGeom prst="wedgeRoundRectCallout">
            <a:avLst>
              <a:gd name="adj1" fmla="val -65934"/>
              <a:gd name="adj2" fmla="val -63439"/>
              <a:gd name="adj3" fmla="val 16667"/>
            </a:avLst>
          </a:prstGeom>
          <a:solidFill>
            <a:srgbClr val="F36633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 dirty="0">
                <a:solidFill>
                  <a:srgbClr val="000000"/>
                </a:solidFill>
              </a:rPr>
              <a:t>“</a:t>
            </a:r>
            <a:r>
              <a:rPr lang="en-US" altLang="zh-TW" dirty="0">
                <a:solidFill>
                  <a:srgbClr val="001A54"/>
                </a:solidFill>
              </a:rPr>
              <a:t>Fin</a:t>
            </a:r>
            <a:r>
              <a:rPr lang="en-US" altLang="zh-TW" dirty="0">
                <a:solidFill>
                  <a:srgbClr val="000000"/>
                </a:solidFill>
              </a:rPr>
              <a:t>”</a:t>
            </a:r>
            <a:r>
              <a:rPr lang="zh-TW" altLang="en-US" dirty="0">
                <a:solidFill>
                  <a:srgbClr val="000000"/>
                </a:solidFill>
              </a:rPr>
              <a:t> </a:t>
            </a:r>
            <a:r>
              <a:rPr lang="en-US" altLang="zh-TW" dirty="0">
                <a:solidFill>
                  <a:srgbClr val="000000"/>
                </a:solidFill>
              </a:rPr>
              <a:t>detector</a:t>
            </a:r>
            <a:endParaRPr lang="zh-TW" alt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26195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GB" dirty="0"/>
              <a:t>Preface: Important ‘Machine Learning Fundamentals’</a:t>
            </a:r>
          </a:p>
          <a:p>
            <a:r>
              <a:rPr lang="en-GB" dirty="0"/>
              <a:t>What are Artificial Neural Networks?</a:t>
            </a:r>
          </a:p>
          <a:p>
            <a:r>
              <a:rPr lang="en-GB" dirty="0"/>
              <a:t>Key technical principles of Artificial Neural Networks</a:t>
            </a:r>
          </a:p>
          <a:p>
            <a:r>
              <a:rPr lang="en-GB" dirty="0">
                <a:solidFill>
                  <a:schemeClr val="accent1"/>
                </a:solidFill>
              </a:rPr>
              <a:t>Typical Deep Learning Architectures</a:t>
            </a:r>
          </a:p>
          <a:p>
            <a:r>
              <a:rPr lang="en-GB" dirty="0">
                <a:solidFill>
                  <a:schemeClr val="accent1"/>
                </a:solidFill>
              </a:rPr>
              <a:t>Deep Learning Frameworks and Libraries</a:t>
            </a:r>
          </a:p>
          <a:p>
            <a:r>
              <a:rPr lang="en-GB" dirty="0"/>
              <a:t>Applications of Deep Learning in Drug Discovery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Outline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24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374508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Classical Machine Learning vs Deep Learning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214862" y="633918"/>
            <a:ext cx="7578000" cy="276999"/>
          </a:xfrm>
        </p:spPr>
        <p:txBody>
          <a:bodyPr/>
          <a:lstStyle/>
          <a:p>
            <a:r>
              <a:rPr lang="en-US" dirty="0"/>
              <a:t>Deep Learning can automatically learn high-level features</a:t>
            </a:r>
          </a:p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8"/>
          </p:nvPr>
        </p:nvSpPr>
        <p:spPr>
          <a:xfrm>
            <a:off x="1784500" y="4977845"/>
            <a:ext cx="6334365" cy="215444"/>
          </a:xfrm>
        </p:spPr>
        <p:txBody>
          <a:bodyPr/>
          <a:lstStyle/>
          <a:p>
            <a:r>
              <a:rPr lang="en-US" dirty="0"/>
              <a:t>Adapted from: </a:t>
            </a:r>
            <a:r>
              <a:rPr lang="en-US" dirty="0" err="1"/>
              <a:t>Goodfellow</a:t>
            </a:r>
            <a:r>
              <a:rPr lang="en-US" dirty="0"/>
              <a:t>, I., </a:t>
            </a:r>
            <a:r>
              <a:rPr lang="en-US" dirty="0" err="1"/>
              <a:t>Bengio</a:t>
            </a:r>
            <a:r>
              <a:rPr lang="en-US" dirty="0"/>
              <a:t>, Y., &amp; </a:t>
            </a:r>
            <a:r>
              <a:rPr lang="en-US" dirty="0" err="1"/>
              <a:t>Courville</a:t>
            </a:r>
            <a:r>
              <a:rPr lang="en-US" dirty="0"/>
              <a:t>, A. (2016). </a:t>
            </a:r>
            <a:r>
              <a:rPr lang="en-US" i="1" dirty="0"/>
              <a:t>Deep learning</a:t>
            </a:r>
            <a:r>
              <a:rPr lang="en-US" dirty="0"/>
              <a:t>. MIT Press.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25</a:t>
            </a:fld>
            <a:endParaRPr lang="en-GB" dirty="0"/>
          </a:p>
        </p:txBody>
      </p:sp>
      <p:grpSp>
        <p:nvGrpSpPr>
          <p:cNvPr id="3" name="Group 2"/>
          <p:cNvGrpSpPr/>
          <p:nvPr/>
        </p:nvGrpSpPr>
        <p:grpSpPr>
          <a:xfrm>
            <a:off x="1063018" y="1057150"/>
            <a:ext cx="6428096" cy="2804615"/>
            <a:chOff x="354842" y="1774908"/>
            <a:chExt cx="8570795" cy="3739487"/>
          </a:xfrm>
        </p:grpSpPr>
        <p:sp>
          <p:nvSpPr>
            <p:cNvPr id="9" name="Rectangle 8"/>
            <p:cNvSpPr/>
            <p:nvPr/>
          </p:nvSpPr>
          <p:spPr bwMode="auto">
            <a:xfrm>
              <a:off x="3107767" y="1991383"/>
              <a:ext cx="1392865" cy="54226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54000" tIns="54000" rIns="54000" bIns="5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eaLnBrk="0" hangingPunct="0">
                <a:buClr>
                  <a:schemeClr val="bg1"/>
                </a:buClr>
              </a:pPr>
              <a:r>
                <a:rPr lang="en-US" sz="900" b="1" kern="0" dirty="0">
                  <a:solidFill>
                    <a:sysClr val="windowText" lastClr="000000"/>
                  </a:solidFill>
                  <a:latin typeface="Arial"/>
                </a:rPr>
                <a:t>Hand designed rules</a:t>
              </a:r>
            </a:p>
          </p:txBody>
        </p:sp>
        <p:sp>
          <p:nvSpPr>
            <p:cNvPr id="10" name="Rectangle 9"/>
            <p:cNvSpPr/>
            <p:nvPr/>
          </p:nvSpPr>
          <p:spPr bwMode="auto">
            <a:xfrm>
              <a:off x="3065765" y="2881285"/>
              <a:ext cx="1392865" cy="54226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54000" tIns="54000" rIns="54000" bIns="5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eaLnBrk="0" hangingPunct="0">
                <a:buClr>
                  <a:schemeClr val="bg1"/>
                </a:buClr>
              </a:pPr>
              <a:r>
                <a:rPr lang="en-US" sz="900" b="1" kern="0" dirty="0">
                  <a:solidFill>
                    <a:sysClr val="windowText" lastClr="000000"/>
                  </a:solidFill>
                  <a:latin typeface="Arial"/>
                </a:rPr>
                <a:t>Hand designed features</a:t>
              </a:r>
            </a:p>
          </p:txBody>
        </p:sp>
        <p:sp>
          <p:nvSpPr>
            <p:cNvPr id="11" name="Rectangle 10"/>
            <p:cNvSpPr/>
            <p:nvPr/>
          </p:nvSpPr>
          <p:spPr bwMode="auto">
            <a:xfrm>
              <a:off x="3077640" y="3860879"/>
              <a:ext cx="1392865" cy="542260"/>
            </a:xfrm>
            <a:prstGeom prst="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54000" tIns="54000" rIns="54000" bIns="5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eaLnBrk="0" hangingPunct="0">
                <a:buClr>
                  <a:schemeClr val="bg1"/>
                </a:buClr>
              </a:pPr>
              <a:r>
                <a:rPr lang="en-US" sz="900" b="1" kern="0" dirty="0">
                  <a:solidFill>
                    <a:sysClr val="windowText" lastClr="000000"/>
                  </a:solidFill>
                  <a:latin typeface="Arial"/>
                </a:rPr>
                <a:t>Features</a:t>
              </a:r>
            </a:p>
          </p:txBody>
        </p:sp>
        <p:sp>
          <p:nvSpPr>
            <p:cNvPr id="12" name="Rectangle 11"/>
            <p:cNvSpPr/>
            <p:nvPr/>
          </p:nvSpPr>
          <p:spPr bwMode="auto">
            <a:xfrm>
              <a:off x="3083669" y="4791358"/>
              <a:ext cx="1392865" cy="542260"/>
            </a:xfrm>
            <a:prstGeom prst="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54000" tIns="54000" rIns="54000" bIns="5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eaLnBrk="0" hangingPunct="0">
                <a:buClr>
                  <a:schemeClr val="bg1"/>
                </a:buClr>
              </a:pPr>
              <a:r>
                <a:rPr lang="en-US" sz="900" b="1" kern="0" dirty="0">
                  <a:solidFill>
                    <a:sysClr val="windowText" lastClr="000000"/>
                  </a:solidFill>
                  <a:latin typeface="Arial"/>
                </a:rPr>
                <a:t>Simple Features</a:t>
              </a:r>
            </a:p>
          </p:txBody>
        </p:sp>
        <p:sp>
          <p:nvSpPr>
            <p:cNvPr id="14" name="Rectangle 13"/>
            <p:cNvSpPr/>
            <p:nvPr/>
          </p:nvSpPr>
          <p:spPr bwMode="auto">
            <a:xfrm>
              <a:off x="4706710" y="2875440"/>
              <a:ext cx="1392865" cy="542260"/>
            </a:xfrm>
            <a:prstGeom prst="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54000" tIns="54000" rIns="54000" bIns="5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eaLnBrk="0" hangingPunct="0">
                <a:buClr>
                  <a:schemeClr val="bg1"/>
                </a:buClr>
              </a:pPr>
              <a:r>
                <a:rPr lang="en-US" sz="900" b="1" kern="0" dirty="0">
                  <a:solidFill>
                    <a:sysClr val="windowText" lastClr="000000"/>
                  </a:solidFill>
                  <a:latin typeface="Arial"/>
                </a:rPr>
                <a:t>Classification/Regression</a:t>
              </a:r>
            </a:p>
          </p:txBody>
        </p:sp>
        <p:sp>
          <p:nvSpPr>
            <p:cNvPr id="16" name="Rectangle 15"/>
            <p:cNvSpPr/>
            <p:nvPr/>
          </p:nvSpPr>
          <p:spPr bwMode="auto">
            <a:xfrm>
              <a:off x="4731519" y="3857335"/>
              <a:ext cx="1392865" cy="542260"/>
            </a:xfrm>
            <a:prstGeom prst="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54000" tIns="54000" rIns="54000" bIns="5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eaLnBrk="0" hangingPunct="0">
                <a:buClr>
                  <a:schemeClr val="bg1"/>
                </a:buClr>
              </a:pPr>
              <a:r>
                <a:rPr lang="en-US" sz="900" b="1" kern="0" dirty="0">
                  <a:solidFill>
                    <a:sysClr val="windowText" lastClr="000000"/>
                  </a:solidFill>
                  <a:latin typeface="Arial"/>
                </a:rPr>
                <a:t>Classification/</a:t>
              </a:r>
              <a:r>
                <a:rPr lang="en-US" sz="900" b="1" kern="0" dirty="0" err="1">
                  <a:solidFill>
                    <a:sysClr val="windowText" lastClr="000000"/>
                  </a:solidFill>
                  <a:latin typeface="Arial"/>
                </a:rPr>
                <a:t>Regresion</a:t>
              </a:r>
              <a:endParaRPr lang="en-US" sz="900" b="1" kern="0" dirty="0">
                <a:solidFill>
                  <a:sysClr val="windowText" lastClr="000000"/>
                </a:solidFill>
                <a:latin typeface="Arial"/>
              </a:endParaRPr>
            </a:p>
          </p:txBody>
        </p:sp>
        <p:sp>
          <p:nvSpPr>
            <p:cNvPr id="17" name="Rectangle 16"/>
            <p:cNvSpPr/>
            <p:nvPr/>
          </p:nvSpPr>
          <p:spPr bwMode="auto">
            <a:xfrm>
              <a:off x="4745879" y="4738011"/>
              <a:ext cx="1392865" cy="637954"/>
            </a:xfrm>
            <a:prstGeom prst="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54000" tIns="54000" rIns="54000" bIns="5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eaLnBrk="0" hangingPunct="0">
                <a:buClr>
                  <a:schemeClr val="bg1"/>
                </a:buClr>
              </a:pPr>
              <a:r>
                <a:rPr lang="en-US" sz="900" b="1" kern="0" dirty="0">
                  <a:solidFill>
                    <a:sysClr val="windowText" lastClr="000000"/>
                  </a:solidFill>
                  <a:latin typeface="Arial"/>
                </a:rPr>
                <a:t>Additional layer of more abstract features</a:t>
              </a:r>
            </a:p>
          </p:txBody>
        </p:sp>
        <p:sp>
          <p:nvSpPr>
            <p:cNvPr id="18" name="Rectangle 17"/>
            <p:cNvSpPr/>
            <p:nvPr/>
          </p:nvSpPr>
          <p:spPr bwMode="auto">
            <a:xfrm>
              <a:off x="6352444" y="4786570"/>
              <a:ext cx="1392865" cy="542260"/>
            </a:xfrm>
            <a:prstGeom prst="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54000" tIns="54000" rIns="54000" bIns="5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eaLnBrk="0" hangingPunct="0">
                <a:buClr>
                  <a:schemeClr val="bg1"/>
                </a:buClr>
              </a:pPr>
              <a:r>
                <a:rPr lang="en-US" sz="900" b="1" kern="0" dirty="0">
                  <a:solidFill>
                    <a:sysClr val="windowText" lastClr="000000"/>
                  </a:solidFill>
                  <a:latin typeface="Arial"/>
                </a:rPr>
                <a:t>Classification/Regression</a:t>
              </a:r>
            </a:p>
          </p:txBody>
        </p:sp>
        <p:sp>
          <p:nvSpPr>
            <p:cNvPr id="19" name="Rectangle 18"/>
            <p:cNvSpPr/>
            <p:nvPr/>
          </p:nvSpPr>
          <p:spPr bwMode="auto">
            <a:xfrm>
              <a:off x="7974415" y="1982706"/>
              <a:ext cx="811623" cy="54226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54000" tIns="54000" rIns="54000" bIns="5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eaLnBrk="0" hangingPunct="0">
                <a:buClr>
                  <a:schemeClr val="bg1"/>
                </a:buClr>
              </a:pPr>
              <a:r>
                <a:rPr lang="en-US" sz="900" b="1" kern="0" dirty="0">
                  <a:solidFill>
                    <a:sysClr val="windowText" lastClr="000000"/>
                  </a:solidFill>
                  <a:latin typeface="Arial"/>
                </a:rPr>
                <a:t>Output</a:t>
              </a:r>
            </a:p>
          </p:txBody>
        </p:sp>
        <p:sp>
          <p:nvSpPr>
            <p:cNvPr id="23" name="Rectangle 22"/>
            <p:cNvSpPr/>
            <p:nvPr/>
          </p:nvSpPr>
          <p:spPr bwMode="auto">
            <a:xfrm>
              <a:off x="7981495" y="2879174"/>
              <a:ext cx="811623" cy="54226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54000" tIns="54000" rIns="54000" bIns="5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eaLnBrk="0" hangingPunct="0">
                <a:buClr>
                  <a:schemeClr val="bg1"/>
                </a:buClr>
              </a:pPr>
              <a:r>
                <a:rPr lang="en-US" sz="900" b="1" kern="0" dirty="0">
                  <a:solidFill>
                    <a:sysClr val="windowText" lastClr="000000"/>
                  </a:solidFill>
                  <a:latin typeface="Arial"/>
                </a:rPr>
                <a:t>Output</a:t>
              </a:r>
            </a:p>
          </p:txBody>
        </p:sp>
        <p:sp>
          <p:nvSpPr>
            <p:cNvPr id="24" name="Rectangle 23"/>
            <p:cNvSpPr/>
            <p:nvPr/>
          </p:nvSpPr>
          <p:spPr bwMode="auto">
            <a:xfrm>
              <a:off x="7989298" y="3859297"/>
              <a:ext cx="811623" cy="54226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54000" tIns="54000" rIns="54000" bIns="5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eaLnBrk="0" hangingPunct="0">
                <a:buClr>
                  <a:schemeClr val="bg1"/>
                </a:buClr>
              </a:pPr>
              <a:r>
                <a:rPr lang="en-US" sz="900" b="1" kern="0" dirty="0">
                  <a:solidFill>
                    <a:sysClr val="windowText" lastClr="000000"/>
                  </a:solidFill>
                  <a:latin typeface="Arial"/>
                </a:rPr>
                <a:t>Output</a:t>
              </a:r>
            </a:p>
          </p:txBody>
        </p:sp>
        <p:sp>
          <p:nvSpPr>
            <p:cNvPr id="25" name="Rectangle 24"/>
            <p:cNvSpPr/>
            <p:nvPr/>
          </p:nvSpPr>
          <p:spPr bwMode="auto">
            <a:xfrm>
              <a:off x="7990012" y="4787815"/>
              <a:ext cx="811623" cy="54226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54000" tIns="54000" rIns="54000" bIns="5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eaLnBrk="0" hangingPunct="0">
                <a:buClr>
                  <a:schemeClr val="bg1"/>
                </a:buClr>
              </a:pPr>
              <a:r>
                <a:rPr lang="en-US" sz="900" b="1" kern="0" dirty="0">
                  <a:solidFill>
                    <a:sysClr val="windowText" lastClr="000000"/>
                  </a:solidFill>
                  <a:latin typeface="Arial"/>
                </a:rPr>
                <a:t>Output</a:t>
              </a:r>
            </a:p>
          </p:txBody>
        </p:sp>
        <p:sp>
          <p:nvSpPr>
            <p:cNvPr id="26" name="Rectangle 25"/>
            <p:cNvSpPr/>
            <p:nvPr/>
          </p:nvSpPr>
          <p:spPr bwMode="auto">
            <a:xfrm>
              <a:off x="2040026" y="1990851"/>
              <a:ext cx="811623" cy="54226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54000" tIns="54000" rIns="54000" bIns="5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eaLnBrk="0" hangingPunct="0">
                <a:buClr>
                  <a:schemeClr val="bg1"/>
                </a:buClr>
              </a:pPr>
              <a:r>
                <a:rPr lang="en-US" sz="900" b="1" kern="0" dirty="0">
                  <a:solidFill>
                    <a:sysClr val="windowText" lastClr="000000"/>
                  </a:solidFill>
                  <a:latin typeface="Arial"/>
                </a:rPr>
                <a:t>Input</a:t>
              </a:r>
            </a:p>
          </p:txBody>
        </p:sp>
        <p:sp>
          <p:nvSpPr>
            <p:cNvPr id="27" name="Rectangle 26"/>
            <p:cNvSpPr/>
            <p:nvPr/>
          </p:nvSpPr>
          <p:spPr bwMode="auto">
            <a:xfrm>
              <a:off x="2054198" y="2880227"/>
              <a:ext cx="811623" cy="54226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54000" tIns="54000" rIns="54000" bIns="5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eaLnBrk="0" hangingPunct="0">
                <a:buClr>
                  <a:schemeClr val="bg1"/>
                </a:buClr>
              </a:pPr>
              <a:r>
                <a:rPr lang="en-US" sz="900" b="1" kern="0" dirty="0">
                  <a:solidFill>
                    <a:sysClr val="windowText" lastClr="000000"/>
                  </a:solidFill>
                  <a:latin typeface="Arial"/>
                </a:rPr>
                <a:t>Input</a:t>
              </a:r>
            </a:p>
          </p:txBody>
        </p:sp>
        <p:sp>
          <p:nvSpPr>
            <p:cNvPr id="28" name="Rectangle 27"/>
            <p:cNvSpPr/>
            <p:nvPr/>
          </p:nvSpPr>
          <p:spPr bwMode="auto">
            <a:xfrm>
              <a:off x="2036478" y="3862123"/>
              <a:ext cx="811623" cy="54226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54000" tIns="54000" rIns="54000" bIns="5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eaLnBrk="0" hangingPunct="0">
                <a:buClr>
                  <a:schemeClr val="bg1"/>
                </a:buClr>
              </a:pPr>
              <a:r>
                <a:rPr lang="en-US" sz="900" b="1" kern="0" dirty="0">
                  <a:solidFill>
                    <a:sysClr val="windowText" lastClr="000000"/>
                  </a:solidFill>
                  <a:latin typeface="Arial"/>
                </a:rPr>
                <a:t>Input</a:t>
              </a:r>
            </a:p>
          </p:txBody>
        </p:sp>
        <p:sp>
          <p:nvSpPr>
            <p:cNvPr id="29" name="Rectangle 28"/>
            <p:cNvSpPr/>
            <p:nvPr/>
          </p:nvSpPr>
          <p:spPr bwMode="auto">
            <a:xfrm>
              <a:off x="2029389" y="4803232"/>
              <a:ext cx="811623" cy="54226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54000" tIns="54000" rIns="54000" bIns="5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eaLnBrk="0" hangingPunct="0">
                <a:buClr>
                  <a:schemeClr val="bg1"/>
                </a:buClr>
              </a:pPr>
              <a:r>
                <a:rPr lang="en-US" sz="900" b="1" kern="0" dirty="0">
                  <a:solidFill>
                    <a:sysClr val="windowText" lastClr="000000"/>
                  </a:solidFill>
                  <a:latin typeface="Arial"/>
                </a:rPr>
                <a:t>Input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398941" y="2026289"/>
              <a:ext cx="1584240" cy="44656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>
                <a:buClr>
                  <a:schemeClr val="tx1"/>
                </a:buClr>
              </a:pPr>
              <a:r>
                <a:rPr lang="en-US" sz="900" dirty="0"/>
                <a:t>Rule based</a:t>
              </a:r>
            </a:p>
            <a:p>
              <a:pPr>
                <a:buClr>
                  <a:schemeClr val="tx1"/>
                </a:buClr>
              </a:pPr>
              <a:r>
                <a:rPr lang="en-US" sz="900" dirty="0"/>
                <a:t>(No machine learning)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83125" y="2905033"/>
              <a:ext cx="1427565" cy="44656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>
                <a:buClr>
                  <a:schemeClr val="tx1"/>
                </a:buClr>
              </a:pPr>
              <a:r>
                <a:rPr lang="en-US" sz="900" dirty="0"/>
                <a:t>Classical machine learning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29061" y="4061338"/>
              <a:ext cx="1616149" cy="211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>
                <a:buClr>
                  <a:schemeClr val="tx1"/>
                </a:buClr>
              </a:pPr>
              <a:r>
                <a:rPr lang="en-US" sz="900" dirty="0"/>
                <a:t>Neural networks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90213" y="4859937"/>
              <a:ext cx="1420478" cy="44656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>
                <a:buClr>
                  <a:schemeClr val="tx1"/>
                </a:buClr>
              </a:pPr>
              <a:r>
                <a:rPr lang="en-US" sz="900" dirty="0"/>
                <a:t>Deep neural networks</a:t>
              </a:r>
            </a:p>
          </p:txBody>
        </p:sp>
        <p:sp>
          <p:nvSpPr>
            <p:cNvPr id="34" name="Rectangle 33"/>
            <p:cNvSpPr/>
            <p:nvPr/>
          </p:nvSpPr>
          <p:spPr bwMode="auto">
            <a:xfrm>
              <a:off x="354842" y="1774908"/>
              <a:ext cx="8570795" cy="373948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headEnd/>
              <a:tailEnd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4000" tIns="54000" rIns="54000" bIns="5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135731" indent="-135731" algn="ctr" eaLnBrk="0" hangingPunct="0">
                <a:buClr>
                  <a:schemeClr val="bg1"/>
                </a:buClr>
                <a:buFont typeface="Arial" pitchFamily="34" charset="0"/>
                <a:buChar char="–"/>
              </a:pPr>
              <a:endParaRPr lang="en-US" sz="900" b="1" kern="0" dirty="0" err="1">
                <a:solidFill>
                  <a:srgbClr val="FFFFFF"/>
                </a:solidFill>
                <a:latin typeface="Arial"/>
              </a:endParaRPr>
            </a:p>
          </p:txBody>
        </p:sp>
        <p:cxnSp>
          <p:nvCxnSpPr>
            <p:cNvPr id="36" name="Straight Connector 35"/>
            <p:cNvCxnSpPr/>
            <p:nvPr/>
          </p:nvCxnSpPr>
          <p:spPr>
            <a:xfrm>
              <a:off x="368493" y="2648375"/>
              <a:ext cx="85162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398061" y="3619655"/>
              <a:ext cx="85162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384416" y="4615922"/>
              <a:ext cx="85162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>
              <a:stCxn id="26" idx="3"/>
              <a:endCxn id="9" idx="1"/>
            </p:cNvCxnSpPr>
            <p:nvPr/>
          </p:nvCxnSpPr>
          <p:spPr>
            <a:xfrm>
              <a:off x="2851649" y="2261981"/>
              <a:ext cx="256118" cy="53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>
              <a:stCxn id="9" idx="3"/>
              <a:endCxn id="19" idx="1"/>
            </p:cNvCxnSpPr>
            <p:nvPr/>
          </p:nvCxnSpPr>
          <p:spPr>
            <a:xfrm flipV="1">
              <a:off x="4500632" y="2253836"/>
              <a:ext cx="3473783" cy="867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/>
            <p:cNvCxnSpPr>
              <a:stCxn id="27" idx="3"/>
              <a:endCxn id="10" idx="1"/>
            </p:cNvCxnSpPr>
            <p:nvPr/>
          </p:nvCxnSpPr>
          <p:spPr>
            <a:xfrm>
              <a:off x="2865821" y="3151357"/>
              <a:ext cx="199944" cy="105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/>
            <p:cNvCxnSpPr>
              <a:stCxn id="10" idx="3"/>
              <a:endCxn id="14" idx="1"/>
            </p:cNvCxnSpPr>
            <p:nvPr/>
          </p:nvCxnSpPr>
          <p:spPr>
            <a:xfrm flipV="1">
              <a:off x="4458630" y="3146570"/>
              <a:ext cx="248080" cy="584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/>
            <p:cNvCxnSpPr>
              <a:stCxn id="14" idx="3"/>
              <a:endCxn id="23" idx="1"/>
            </p:cNvCxnSpPr>
            <p:nvPr/>
          </p:nvCxnSpPr>
          <p:spPr>
            <a:xfrm>
              <a:off x="6099575" y="3146570"/>
              <a:ext cx="1881920" cy="373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/>
            <p:cNvCxnSpPr>
              <a:stCxn id="28" idx="3"/>
              <a:endCxn id="11" idx="1"/>
            </p:cNvCxnSpPr>
            <p:nvPr/>
          </p:nvCxnSpPr>
          <p:spPr>
            <a:xfrm flipV="1">
              <a:off x="2848101" y="4132009"/>
              <a:ext cx="229539" cy="124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/>
            <p:cNvCxnSpPr>
              <a:stCxn id="11" idx="3"/>
              <a:endCxn id="16" idx="1"/>
            </p:cNvCxnSpPr>
            <p:nvPr/>
          </p:nvCxnSpPr>
          <p:spPr>
            <a:xfrm flipV="1">
              <a:off x="4470505" y="4128465"/>
              <a:ext cx="261014" cy="354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/>
            <p:cNvCxnSpPr>
              <a:stCxn id="16" idx="3"/>
              <a:endCxn id="24" idx="1"/>
            </p:cNvCxnSpPr>
            <p:nvPr/>
          </p:nvCxnSpPr>
          <p:spPr>
            <a:xfrm>
              <a:off x="6124384" y="4128465"/>
              <a:ext cx="1864914" cy="196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/>
            <p:cNvCxnSpPr>
              <a:stCxn id="29" idx="3"/>
              <a:endCxn id="12" idx="1"/>
            </p:cNvCxnSpPr>
            <p:nvPr/>
          </p:nvCxnSpPr>
          <p:spPr>
            <a:xfrm flipV="1">
              <a:off x="2841012" y="5062488"/>
              <a:ext cx="242657" cy="1187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/>
            <p:cNvCxnSpPr>
              <a:stCxn id="12" idx="3"/>
              <a:endCxn id="17" idx="1"/>
            </p:cNvCxnSpPr>
            <p:nvPr/>
          </p:nvCxnSpPr>
          <p:spPr>
            <a:xfrm flipV="1">
              <a:off x="4476534" y="5056988"/>
              <a:ext cx="269345" cy="55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/>
            <p:cNvCxnSpPr>
              <a:stCxn id="17" idx="3"/>
              <a:endCxn id="18" idx="1"/>
            </p:cNvCxnSpPr>
            <p:nvPr/>
          </p:nvCxnSpPr>
          <p:spPr>
            <a:xfrm>
              <a:off x="6138744" y="5056988"/>
              <a:ext cx="213700" cy="71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/>
            <p:cNvCxnSpPr>
              <a:stCxn id="18" idx="3"/>
              <a:endCxn id="25" idx="1"/>
            </p:cNvCxnSpPr>
            <p:nvPr/>
          </p:nvCxnSpPr>
          <p:spPr>
            <a:xfrm>
              <a:off x="7745309" y="5057700"/>
              <a:ext cx="244703" cy="124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/>
          </p:nvCxnSpPr>
          <p:spPr>
            <a:xfrm flipH="1">
              <a:off x="1947552" y="1781294"/>
              <a:ext cx="11876" cy="372885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8" name="Content Placeholder 8"/>
          <p:cNvPicPr>
            <a:picLocks noGrp="1" noChangeAspect="1"/>
          </p:cNvPicPr>
          <p:nvPr>
            <p:ph sz="quarter" idx="19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674" r="24829" b="52127"/>
          <a:stretch/>
        </p:blipFill>
        <p:spPr>
          <a:xfrm>
            <a:off x="1586844" y="3888935"/>
            <a:ext cx="5190853" cy="1134575"/>
          </a:xfrm>
        </p:spPr>
      </p:pic>
    </p:spTree>
    <p:extLst>
      <p:ext uri="{BB962C8B-B14F-4D97-AF65-F5344CB8AC3E}">
        <p14:creationId xmlns:p14="http://schemas.microsoft.com/office/powerpoint/2010/main" val="3607409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D69DFA32-0C3C-433A-A900-4531AE9ED0D7}"/>
              </a:ext>
            </a:extLst>
          </p:cNvPr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r>
              <a:rPr lang="en-US" dirty="0"/>
              <a:t>Simple Neural Network learns a non-linear decision boundary without any feature engineering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EAD1CE0-C0D1-4927-B286-BB9BB90FD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Universal Approximation Theorem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4DE8686-7DF4-4330-9F5C-61D03A0DA67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sz="1000" dirty="0"/>
              <a:t>A feed-forward neural network with a single hidden layer containing a finite number of neurons can approximate continuous functions* </a:t>
            </a:r>
            <a:r>
              <a:rPr lang="en-US" sz="1000" dirty="0">
                <a:hlinkClick r:id="rId2" tooltip="Continuous functions"/>
              </a:rPr>
              <a:t>continuous functions</a:t>
            </a:r>
            <a:r>
              <a:rPr lang="en-US" sz="1000" dirty="0"/>
              <a:t> on </a:t>
            </a:r>
            <a:r>
              <a:rPr lang="en-US" sz="1000" dirty="0">
                <a:hlinkClick r:id="rId3" tooltip="Compact space"/>
              </a:rPr>
              <a:t>compact subsets</a:t>
            </a:r>
            <a:r>
              <a:rPr lang="en-US" sz="1000" dirty="0"/>
              <a:t> of </a:t>
            </a:r>
            <a:r>
              <a:rPr lang="en-US" sz="1000" b="1" dirty="0">
                <a:hlinkClick r:id="rId4" tooltip="Euclidean space"/>
              </a:rPr>
              <a:t>R</a:t>
            </a:r>
            <a:r>
              <a:rPr lang="en-US" sz="1000" baseline="30000" dirty="0">
                <a:hlinkClick r:id="rId4" tooltip="Euclidean space"/>
              </a:rPr>
              <a:t>n</a:t>
            </a:r>
            <a:r>
              <a:rPr lang="en-US" sz="1000" dirty="0"/>
              <a:t>,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64F5D8D5-1A1F-4415-98D8-9F678B8B6EB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9151" y="4280670"/>
            <a:ext cx="7842739" cy="276999"/>
          </a:xfrm>
        </p:spPr>
        <p:txBody>
          <a:bodyPr/>
          <a:lstStyle/>
          <a:p>
            <a:r>
              <a:rPr lang="en-US" sz="1200" dirty="0"/>
              <a:t>https://github.com/theeluwin/kata/blob/master/tasks/Universal%20Approximation%20Theorem/uat.py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54950FA-927F-47C9-9323-B006D1DD0518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26</a:t>
            </a:fld>
            <a:endParaRPr lang="en-GB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F8ED743-74F2-4E61-B4CD-27FDD8811D61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US" dirty="0"/>
              <a:t>Logistic Regression can’t classify data like: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01538F0-6E59-4B2D-9E18-0C7C7A7002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67612" y="1997957"/>
            <a:ext cx="2364994" cy="223314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6C3D237-943D-4A83-82EF-F1D78C42C2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9191" y="2018440"/>
            <a:ext cx="2426522" cy="216533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F2EE0BF-2F2A-446D-820C-F056F4F0D9C4}"/>
              </a:ext>
            </a:extLst>
          </p:cNvPr>
          <p:cNvSpPr txBox="1"/>
          <p:nvPr/>
        </p:nvSpPr>
        <p:spPr>
          <a:xfrm>
            <a:off x="282951" y="4714571"/>
            <a:ext cx="5565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chemeClr val="tx1"/>
              </a:buClr>
            </a:pPr>
            <a:r>
              <a:rPr lang="en-US" sz="900" dirty="0"/>
              <a:t>*on compact subsets of  </a:t>
            </a:r>
            <a:r>
              <a:rPr lang="en-US" sz="900" b="1" dirty="0">
                <a:hlinkClick r:id="rId4" tooltip="Euclidean space"/>
              </a:rPr>
              <a:t>R</a:t>
            </a:r>
            <a:r>
              <a:rPr lang="en-US" sz="900" baseline="30000" dirty="0">
                <a:hlinkClick r:id="rId4" tooltip="Euclidean space"/>
              </a:rPr>
              <a:t>n</a:t>
            </a:r>
            <a:r>
              <a:rPr lang="en-US" sz="900" baseline="30000" dirty="0"/>
              <a:t> </a:t>
            </a:r>
            <a:r>
              <a:rPr lang="en-US" sz="900" dirty="0"/>
              <a:t>for </a:t>
            </a:r>
            <a:r>
              <a:rPr lang="en-US" sz="900" dirty="0" err="1"/>
              <a:t>nonconstant</a:t>
            </a:r>
            <a:r>
              <a:rPr lang="en-US" sz="900" dirty="0"/>
              <a:t>, bounded, and monotonically-increasing continuous functions</a:t>
            </a:r>
            <a:r>
              <a:rPr lang="en-US" sz="900" baseline="30000" dirty="0"/>
              <a:t> </a:t>
            </a:r>
          </a:p>
          <a:p>
            <a:pPr marL="171450" indent="-1714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35796539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Deep Learning Architectures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GB"/>
              <a:t>16x9 core template</a:t>
            </a:r>
            <a:endParaRPr lang="en-GB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27</a:t>
            </a:fld>
            <a:endParaRPr lang="en-GB"/>
          </a:p>
        </p:txBody>
      </p:sp>
      <p:sp>
        <p:nvSpPr>
          <p:cNvPr id="9" name="TextBox 8"/>
          <p:cNvSpPr txBox="1"/>
          <p:nvPr/>
        </p:nvSpPr>
        <p:spPr>
          <a:xfrm>
            <a:off x="535495" y="3085957"/>
            <a:ext cx="18517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chemeClr val="tx1"/>
              </a:buClr>
            </a:pPr>
            <a:r>
              <a:rPr lang="en-US" sz="1400" b="1" dirty="0"/>
              <a:t>Activation Function</a:t>
            </a:r>
          </a:p>
          <a:p>
            <a:pPr>
              <a:buClr>
                <a:schemeClr val="tx1"/>
              </a:buClr>
            </a:pPr>
            <a:r>
              <a:rPr lang="en-US" sz="1400" dirty="0"/>
              <a:t>(e.g. Sigmoid)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19896" y="3084062"/>
            <a:ext cx="25969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chemeClr val="tx1"/>
              </a:buClr>
            </a:pPr>
            <a:r>
              <a:rPr lang="en-US" sz="1400" b="1" dirty="0"/>
              <a:t>Neural Network Architecture</a:t>
            </a:r>
            <a:endParaRPr lang="en-US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3360253" y="1092652"/>
            <a:ext cx="14045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chemeClr val="tx1"/>
              </a:buClr>
            </a:pPr>
            <a:r>
              <a:rPr lang="en-US" sz="1400" b="1" dirty="0"/>
              <a:t>Loss Function</a:t>
            </a:r>
            <a:endParaRPr lang="en-US" sz="1400" dirty="0"/>
          </a:p>
        </p:txBody>
      </p:sp>
      <p:sp>
        <p:nvSpPr>
          <p:cNvPr id="12" name="TextBox 11"/>
          <p:cNvSpPr txBox="1"/>
          <p:nvPr/>
        </p:nvSpPr>
        <p:spPr>
          <a:xfrm>
            <a:off x="6421133" y="3067404"/>
            <a:ext cx="16450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chemeClr val="tx1"/>
              </a:buClr>
            </a:pPr>
            <a:r>
              <a:rPr lang="en-US" sz="1400" b="1" dirty="0"/>
              <a:t>Backpropagation</a:t>
            </a:r>
            <a:endParaRPr lang="en-US" sz="1400" dirty="0"/>
          </a:p>
        </p:txBody>
      </p:sp>
      <p:sp>
        <p:nvSpPr>
          <p:cNvPr id="13" name="TextBox 12"/>
          <p:cNvSpPr txBox="1"/>
          <p:nvPr/>
        </p:nvSpPr>
        <p:spPr>
          <a:xfrm>
            <a:off x="6095135" y="1038862"/>
            <a:ext cx="24143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tx1"/>
              </a:buClr>
            </a:pPr>
            <a:r>
              <a:rPr lang="en-US" sz="1400" b="1" dirty="0"/>
              <a:t>Optimizer</a:t>
            </a:r>
          </a:p>
          <a:p>
            <a:pPr>
              <a:buClr>
                <a:schemeClr val="tx1"/>
              </a:buClr>
            </a:pPr>
            <a:r>
              <a:rPr lang="en-US" sz="1400" dirty="0"/>
              <a:t>(e.g. Gradient Descent)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/>
          <a:srcRect t="29005"/>
          <a:stretch/>
        </p:blipFill>
        <p:spPr>
          <a:xfrm>
            <a:off x="5450312" y="1515915"/>
            <a:ext cx="3059169" cy="160429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127" y="3636743"/>
            <a:ext cx="2132028" cy="1348508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3299395" y="3471081"/>
            <a:ext cx="2123691" cy="1184161"/>
            <a:chOff x="2493869" y="1878514"/>
            <a:chExt cx="3132380" cy="1889766"/>
          </a:xfrm>
        </p:grpSpPr>
        <p:grpSp>
          <p:nvGrpSpPr>
            <p:cNvPr id="17" name="Group 16"/>
            <p:cNvGrpSpPr/>
            <p:nvPr/>
          </p:nvGrpSpPr>
          <p:grpSpPr>
            <a:xfrm>
              <a:off x="2493869" y="1878514"/>
              <a:ext cx="329890" cy="1889766"/>
              <a:chOff x="1032734" y="1878514"/>
              <a:chExt cx="329890" cy="1889766"/>
            </a:xfrm>
          </p:grpSpPr>
          <p:sp>
            <p:nvSpPr>
              <p:cNvPr id="35" name="Oval 34"/>
              <p:cNvSpPr/>
              <p:nvPr/>
            </p:nvSpPr>
            <p:spPr bwMode="auto">
              <a:xfrm>
                <a:off x="1032734" y="1878514"/>
                <a:ext cx="322730" cy="322729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  <a:headEnd/>
                <a:tailEnd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180975" indent="-180975" algn="ctr" eaLnBrk="0" fontAlgn="auto" hangingPunct="0">
                  <a:spcBef>
                    <a:spcPts val="0"/>
                  </a:spcBef>
                  <a:spcAft>
                    <a:spcPts val="0"/>
                  </a:spcAft>
                  <a:buClr>
                    <a:schemeClr val="bg1"/>
                  </a:buClr>
                  <a:buFont typeface="Arial" pitchFamily="34" charset="0"/>
                  <a:buChar char="–"/>
                </a:pPr>
                <a:endParaRPr lang="en-US" sz="1200" b="1" kern="0" dirty="0" err="1">
                  <a:solidFill>
                    <a:srgbClr val="FFFFFF"/>
                  </a:solidFill>
                  <a:latin typeface="Arial"/>
                </a:endParaRPr>
              </a:p>
            </p:txBody>
          </p:sp>
          <p:sp>
            <p:nvSpPr>
              <p:cNvPr id="36" name="Oval 35"/>
              <p:cNvSpPr/>
              <p:nvPr/>
            </p:nvSpPr>
            <p:spPr bwMode="auto">
              <a:xfrm>
                <a:off x="1034525" y="2278342"/>
                <a:ext cx="322730" cy="322729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  <a:headEnd/>
                <a:tailEnd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180975" indent="-180975" algn="ctr" eaLnBrk="0" fontAlgn="auto" hangingPunct="0">
                  <a:spcBef>
                    <a:spcPts val="0"/>
                  </a:spcBef>
                  <a:spcAft>
                    <a:spcPts val="0"/>
                  </a:spcAft>
                  <a:buClr>
                    <a:schemeClr val="bg1"/>
                  </a:buClr>
                  <a:buFont typeface="Arial" pitchFamily="34" charset="0"/>
                  <a:buChar char="–"/>
                </a:pPr>
                <a:endParaRPr lang="en-US" sz="1200" b="1" kern="0" dirty="0" err="1">
                  <a:solidFill>
                    <a:srgbClr val="FFFFFF"/>
                  </a:solidFill>
                  <a:latin typeface="Arial"/>
                </a:endParaRPr>
              </a:p>
            </p:txBody>
          </p:sp>
          <p:sp>
            <p:nvSpPr>
              <p:cNvPr id="37" name="Oval 36"/>
              <p:cNvSpPr/>
              <p:nvPr/>
            </p:nvSpPr>
            <p:spPr bwMode="auto">
              <a:xfrm>
                <a:off x="1036317" y="2656651"/>
                <a:ext cx="322730" cy="322729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  <a:headEnd/>
                <a:tailEnd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180975" indent="-180975" algn="ctr" eaLnBrk="0" fontAlgn="auto" hangingPunct="0">
                  <a:spcBef>
                    <a:spcPts val="0"/>
                  </a:spcBef>
                  <a:spcAft>
                    <a:spcPts val="0"/>
                  </a:spcAft>
                  <a:buClr>
                    <a:schemeClr val="bg1"/>
                  </a:buClr>
                  <a:buFont typeface="Arial" pitchFamily="34" charset="0"/>
                  <a:buChar char="–"/>
                </a:pPr>
                <a:endParaRPr lang="en-US" sz="1200" b="1" kern="0" dirty="0" err="1">
                  <a:solidFill>
                    <a:srgbClr val="FFFFFF"/>
                  </a:solidFill>
                  <a:latin typeface="Arial"/>
                </a:endParaRPr>
              </a:p>
            </p:txBody>
          </p:sp>
          <p:sp>
            <p:nvSpPr>
              <p:cNvPr id="38" name="Oval 37"/>
              <p:cNvSpPr/>
              <p:nvPr/>
            </p:nvSpPr>
            <p:spPr bwMode="auto">
              <a:xfrm>
                <a:off x="1038106" y="3045722"/>
                <a:ext cx="322730" cy="322729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  <a:headEnd/>
                <a:tailEnd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180975" indent="-180975" algn="ctr" eaLnBrk="0" fontAlgn="auto" hangingPunct="0">
                  <a:spcBef>
                    <a:spcPts val="0"/>
                  </a:spcBef>
                  <a:spcAft>
                    <a:spcPts val="0"/>
                  </a:spcAft>
                  <a:buClr>
                    <a:schemeClr val="bg1"/>
                  </a:buClr>
                  <a:buFont typeface="Arial" pitchFamily="34" charset="0"/>
                  <a:buChar char="–"/>
                </a:pPr>
                <a:endParaRPr lang="en-US" sz="1200" b="1" kern="0" dirty="0" err="1">
                  <a:solidFill>
                    <a:srgbClr val="FFFFFF"/>
                  </a:solidFill>
                  <a:latin typeface="Arial"/>
                </a:endParaRPr>
              </a:p>
            </p:txBody>
          </p:sp>
          <p:sp>
            <p:nvSpPr>
              <p:cNvPr id="39" name="Oval 38"/>
              <p:cNvSpPr/>
              <p:nvPr/>
            </p:nvSpPr>
            <p:spPr bwMode="auto">
              <a:xfrm>
                <a:off x="1039894" y="3445551"/>
                <a:ext cx="322730" cy="322729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  <a:headEnd/>
                <a:tailEnd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180975" indent="-180975" algn="ctr" eaLnBrk="0" fontAlgn="auto" hangingPunct="0">
                  <a:spcBef>
                    <a:spcPts val="0"/>
                  </a:spcBef>
                  <a:spcAft>
                    <a:spcPts val="0"/>
                  </a:spcAft>
                  <a:buClr>
                    <a:schemeClr val="bg1"/>
                  </a:buClr>
                  <a:buFont typeface="Arial" pitchFamily="34" charset="0"/>
                  <a:buChar char="–"/>
                </a:pPr>
                <a:endParaRPr lang="en-US" sz="1200" b="1" kern="0" dirty="0" err="1">
                  <a:solidFill>
                    <a:srgbClr val="FFFFFF"/>
                  </a:solidFill>
                  <a:latin typeface="Arial"/>
                </a:endParaRPr>
              </a:p>
            </p:txBody>
          </p:sp>
        </p:grpSp>
        <p:grpSp>
          <p:nvGrpSpPr>
            <p:cNvPr id="18" name="Group 17"/>
            <p:cNvGrpSpPr/>
            <p:nvPr/>
          </p:nvGrpSpPr>
          <p:grpSpPr>
            <a:xfrm>
              <a:off x="3526592" y="2397781"/>
              <a:ext cx="322730" cy="742963"/>
              <a:chOff x="1731970" y="2397781"/>
              <a:chExt cx="322730" cy="742963"/>
            </a:xfrm>
          </p:grpSpPr>
          <p:sp>
            <p:nvSpPr>
              <p:cNvPr id="33" name="Oval 32"/>
              <p:cNvSpPr/>
              <p:nvPr/>
            </p:nvSpPr>
            <p:spPr bwMode="auto">
              <a:xfrm>
                <a:off x="1731970" y="2397781"/>
                <a:ext cx="322730" cy="322729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  <a:headEnd/>
                <a:tailEnd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180975" indent="-180975" algn="ctr" eaLnBrk="0" fontAlgn="auto" hangingPunct="0">
                  <a:spcBef>
                    <a:spcPts val="0"/>
                  </a:spcBef>
                  <a:spcAft>
                    <a:spcPts val="0"/>
                  </a:spcAft>
                  <a:buClr>
                    <a:schemeClr val="bg1"/>
                  </a:buClr>
                  <a:buFont typeface="Arial" pitchFamily="34" charset="0"/>
                  <a:buChar char="–"/>
                </a:pPr>
                <a:endParaRPr lang="en-US" sz="1200" b="1" kern="0" dirty="0" err="1">
                  <a:solidFill>
                    <a:srgbClr val="FFFFFF"/>
                  </a:solidFill>
                  <a:latin typeface="Arial"/>
                </a:endParaRPr>
              </a:p>
            </p:txBody>
          </p:sp>
          <p:sp>
            <p:nvSpPr>
              <p:cNvPr id="34" name="Oval 33"/>
              <p:cNvSpPr/>
              <p:nvPr/>
            </p:nvSpPr>
            <p:spPr bwMode="auto">
              <a:xfrm>
                <a:off x="1731970" y="2818015"/>
                <a:ext cx="322730" cy="322729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  <a:headEnd/>
                <a:tailEnd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180975" indent="-180975" algn="ctr" eaLnBrk="0" fontAlgn="auto" hangingPunct="0">
                  <a:spcBef>
                    <a:spcPts val="0"/>
                  </a:spcBef>
                  <a:spcAft>
                    <a:spcPts val="0"/>
                  </a:spcAft>
                  <a:buClr>
                    <a:schemeClr val="bg1"/>
                  </a:buClr>
                  <a:buFont typeface="Arial" pitchFamily="34" charset="0"/>
                  <a:buChar char="–"/>
                </a:pPr>
                <a:endParaRPr lang="en-US" sz="1200" b="1" kern="0" dirty="0" err="1">
                  <a:solidFill>
                    <a:srgbClr val="FFFFFF"/>
                  </a:solidFill>
                  <a:latin typeface="Arial"/>
                </a:endParaRPr>
              </a:p>
            </p:txBody>
          </p:sp>
        </p:grpSp>
        <p:sp>
          <p:nvSpPr>
            <p:cNvPr id="19" name="Oval 18"/>
            <p:cNvSpPr/>
            <p:nvPr/>
          </p:nvSpPr>
          <p:spPr bwMode="auto">
            <a:xfrm>
              <a:off x="4553959" y="2586605"/>
              <a:ext cx="322730" cy="322729"/>
            </a:xfrm>
            <a:prstGeom prst="ellipse">
              <a:avLst/>
            </a:prstGeom>
            <a:noFill/>
            <a:ln>
              <a:solidFill>
                <a:srgbClr val="FF0000"/>
              </a:solidFill>
              <a:headEnd/>
              <a:tailEnd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180975" indent="-180975" algn="ctr" eaLnBrk="0" fontAlgn="auto" hangingPunct="0">
                <a:spcBef>
                  <a:spcPts val="0"/>
                </a:spcBef>
                <a:spcAft>
                  <a:spcPts val="0"/>
                </a:spcAft>
                <a:buClr>
                  <a:schemeClr val="bg1"/>
                </a:buClr>
                <a:buFont typeface="Arial" pitchFamily="34" charset="0"/>
                <a:buChar char="–"/>
              </a:pPr>
              <a:endParaRPr lang="en-US" sz="1200" b="1" kern="0" dirty="0" err="1">
                <a:solidFill>
                  <a:srgbClr val="FFFFFF"/>
                </a:solidFill>
                <a:latin typeface="Arial"/>
              </a:endParaRPr>
            </a:p>
          </p:txBody>
        </p:sp>
        <p:cxnSp>
          <p:nvCxnSpPr>
            <p:cNvPr id="20" name="Straight Arrow Connector 19"/>
            <p:cNvCxnSpPr>
              <a:stCxn id="35" idx="6"/>
              <a:endCxn id="33" idx="2"/>
            </p:cNvCxnSpPr>
            <p:nvPr/>
          </p:nvCxnSpPr>
          <p:spPr>
            <a:xfrm>
              <a:off x="2816599" y="2039879"/>
              <a:ext cx="709993" cy="51926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>
              <a:stCxn id="35" idx="6"/>
              <a:endCxn id="34" idx="2"/>
            </p:cNvCxnSpPr>
            <p:nvPr/>
          </p:nvCxnSpPr>
          <p:spPr>
            <a:xfrm>
              <a:off x="2816599" y="2039879"/>
              <a:ext cx="709993" cy="93950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>
              <a:stCxn id="36" idx="6"/>
              <a:endCxn id="33" idx="2"/>
            </p:cNvCxnSpPr>
            <p:nvPr/>
          </p:nvCxnSpPr>
          <p:spPr>
            <a:xfrm>
              <a:off x="2818390" y="2439707"/>
              <a:ext cx="708202" cy="11943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>
              <a:stCxn id="36" idx="6"/>
              <a:endCxn id="34" idx="2"/>
            </p:cNvCxnSpPr>
            <p:nvPr/>
          </p:nvCxnSpPr>
          <p:spPr>
            <a:xfrm>
              <a:off x="2818390" y="2439707"/>
              <a:ext cx="708202" cy="53967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>
              <a:stCxn id="37" idx="6"/>
              <a:endCxn id="33" idx="2"/>
            </p:cNvCxnSpPr>
            <p:nvPr/>
          </p:nvCxnSpPr>
          <p:spPr>
            <a:xfrm flipV="1">
              <a:off x="2820182" y="2559146"/>
              <a:ext cx="706410" cy="25887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>
              <a:stCxn id="37" idx="6"/>
              <a:endCxn id="34" idx="2"/>
            </p:cNvCxnSpPr>
            <p:nvPr/>
          </p:nvCxnSpPr>
          <p:spPr>
            <a:xfrm>
              <a:off x="2820182" y="2818016"/>
              <a:ext cx="706410" cy="16136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>
              <a:stCxn id="38" idx="6"/>
              <a:endCxn id="33" idx="2"/>
            </p:cNvCxnSpPr>
            <p:nvPr/>
          </p:nvCxnSpPr>
          <p:spPr>
            <a:xfrm flipV="1">
              <a:off x="2821971" y="2559146"/>
              <a:ext cx="704621" cy="64794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>
              <a:stCxn id="38" idx="6"/>
              <a:endCxn id="34" idx="2"/>
            </p:cNvCxnSpPr>
            <p:nvPr/>
          </p:nvCxnSpPr>
          <p:spPr>
            <a:xfrm flipV="1">
              <a:off x="2821971" y="2979380"/>
              <a:ext cx="704621" cy="22770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>
              <a:stCxn id="39" idx="7"/>
              <a:endCxn id="33" idx="2"/>
            </p:cNvCxnSpPr>
            <p:nvPr/>
          </p:nvCxnSpPr>
          <p:spPr>
            <a:xfrm flipV="1">
              <a:off x="2776496" y="2559146"/>
              <a:ext cx="750096" cy="93366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>
              <a:stCxn id="39" idx="7"/>
              <a:endCxn id="34" idx="2"/>
            </p:cNvCxnSpPr>
            <p:nvPr/>
          </p:nvCxnSpPr>
          <p:spPr>
            <a:xfrm flipV="1">
              <a:off x="2776496" y="2979380"/>
              <a:ext cx="750096" cy="51343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>
              <a:stCxn id="33" idx="6"/>
              <a:endCxn id="19" idx="2"/>
            </p:cNvCxnSpPr>
            <p:nvPr/>
          </p:nvCxnSpPr>
          <p:spPr>
            <a:xfrm>
              <a:off x="3849322" y="2559146"/>
              <a:ext cx="704637" cy="18882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>
              <a:stCxn id="34" idx="6"/>
              <a:endCxn id="19" idx="2"/>
            </p:cNvCxnSpPr>
            <p:nvPr/>
          </p:nvCxnSpPr>
          <p:spPr>
            <a:xfrm flipV="1">
              <a:off x="3849322" y="2747970"/>
              <a:ext cx="704637" cy="23141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>
              <a:stCxn id="19" idx="6"/>
            </p:cNvCxnSpPr>
            <p:nvPr/>
          </p:nvCxnSpPr>
          <p:spPr>
            <a:xfrm>
              <a:off x="4876689" y="2747970"/>
              <a:ext cx="74956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0" name="Picture 3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7378" y="3375181"/>
            <a:ext cx="2760654" cy="149656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997672" y="1371824"/>
            <a:ext cx="19912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Clr>
                <a:schemeClr val="tx1"/>
              </a:buClr>
              <a:buFont typeface="Arial" pitchFamily="34" charset="0"/>
              <a:buChar char="–"/>
            </a:pPr>
            <a:r>
              <a:rPr lang="en-US" sz="1200" b="1" dirty="0"/>
              <a:t>Performance Function</a:t>
            </a:r>
          </a:p>
          <a:p>
            <a:pPr marL="628650" lvl="1" indent="-171450">
              <a:buClr>
                <a:schemeClr val="tx1"/>
              </a:buClr>
              <a:buFont typeface="Arial" pitchFamily="34" charset="0"/>
              <a:buChar char="–"/>
            </a:pPr>
            <a:r>
              <a:rPr lang="en-US" sz="1200" b="1" dirty="0" err="1"/>
              <a:t>E.g</a:t>
            </a:r>
            <a:r>
              <a:rPr lang="en-US" sz="1200" b="1" dirty="0"/>
              <a:t> RMSE 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69CBD9E-7265-4FEA-83D8-94D7EAB14CB4}"/>
              </a:ext>
            </a:extLst>
          </p:cNvPr>
          <p:cNvSpPr/>
          <p:nvPr/>
        </p:nvSpPr>
        <p:spPr bwMode="auto">
          <a:xfrm>
            <a:off x="2614217" y="2820933"/>
            <a:ext cx="3203364" cy="2271607"/>
          </a:xfrm>
          <a:prstGeom prst="ellipse">
            <a:avLst/>
          </a:prstGeom>
          <a:noFill/>
          <a:ln>
            <a:solidFill>
              <a:schemeClr val="accent1"/>
            </a:solidFill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 eaLnBrk="0" fontAlgn="auto" hangingPunct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itchFamily="34" charset="0"/>
              <a:buChar char="–"/>
            </a:pPr>
            <a:endParaRPr lang="en-US" sz="1200" b="1" kern="0" dirty="0" err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DB09BE1-E73E-4E33-892F-27834C67B00E}"/>
              </a:ext>
            </a:extLst>
          </p:cNvPr>
          <p:cNvSpPr/>
          <p:nvPr/>
        </p:nvSpPr>
        <p:spPr>
          <a:xfrm>
            <a:off x="96135" y="1083710"/>
            <a:ext cx="2677419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800">
              <a:buClr>
                <a:srgbClr val="635A54"/>
              </a:buClr>
            </a:pPr>
            <a:r>
              <a:rPr lang="en-US" sz="1400" i="1" dirty="0">
                <a:solidFill>
                  <a:srgbClr val="635A54"/>
                </a:solidFill>
              </a:rPr>
              <a:t>It’s important that you recognize that many exist and more are being created every day. These architectures, just like software architecture patterns, are optimized for a specific problem, data type, or performance need. </a:t>
            </a:r>
          </a:p>
        </p:txBody>
      </p:sp>
    </p:spTree>
    <p:extLst>
      <p:ext uri="{BB962C8B-B14F-4D97-AF65-F5344CB8AC3E}">
        <p14:creationId xmlns:p14="http://schemas.microsoft.com/office/powerpoint/2010/main" val="1024342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13" grpId="0"/>
      <p:bldP spid="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Neural Networks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>
          <a:xfrm>
            <a:off x="1416844" y="2971801"/>
            <a:ext cx="6317456" cy="1419227"/>
          </a:xfrm>
        </p:spPr>
        <p:txBody>
          <a:bodyPr/>
          <a:lstStyle/>
          <a:p>
            <a:r>
              <a:rPr lang="en-US" dirty="0"/>
              <a:t>Convolutional Neural Networks (CNNs) are the bread and butter of Deep Learning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Typical Application: Image Classification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defTabSz="685800"/>
            <a:fld id="{9F9F533D-B52E-4A2F-BF72-0ADD2D94BD75}" type="slidenum">
              <a:rPr lang="en-GB">
                <a:solidFill>
                  <a:srgbClr val="9A8B7D"/>
                </a:solidFill>
                <a:latin typeface="Arial"/>
              </a:rPr>
              <a:pPr defTabSz="685800"/>
              <a:t>28</a:t>
            </a:fld>
            <a:endParaRPr lang="en-GB">
              <a:solidFill>
                <a:srgbClr val="9A8B7D"/>
              </a:solidFill>
              <a:latin typeface="Arial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3051" y="911983"/>
            <a:ext cx="6010547" cy="131182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943100" y="2295184"/>
            <a:ext cx="4387740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buClr>
                <a:srgbClr val="635A54"/>
              </a:buClr>
            </a:pPr>
            <a:r>
              <a:rPr lang="en-US" sz="1050" i="1" dirty="0" err="1">
                <a:solidFill>
                  <a:srgbClr val="635A54"/>
                </a:solidFill>
                <a:latin typeface="Arial"/>
              </a:rPr>
              <a:t>DeepFace</a:t>
            </a:r>
            <a:r>
              <a:rPr lang="en-US" sz="1050" i="1" dirty="0">
                <a:solidFill>
                  <a:srgbClr val="635A54"/>
                </a:solidFill>
                <a:latin typeface="Arial"/>
              </a:rPr>
              <a:t> </a:t>
            </a:r>
            <a:r>
              <a:rPr lang="en-US" sz="1050" dirty="0">
                <a:solidFill>
                  <a:srgbClr val="635A54"/>
                </a:solidFill>
                <a:latin typeface="Arial"/>
              </a:rPr>
              <a:t>by Facebook: World leading accuracy in Facial Recognition</a:t>
            </a:r>
          </a:p>
          <a:p>
            <a:pPr defTabSz="685800">
              <a:buClr>
                <a:srgbClr val="635A54"/>
              </a:buClr>
            </a:pPr>
            <a:r>
              <a:rPr lang="en-US" sz="1050" dirty="0">
                <a:solidFill>
                  <a:srgbClr val="635A54"/>
                </a:solidFill>
                <a:latin typeface="Arial"/>
              </a:rPr>
              <a:t>Facial Recognition: Detect-&gt;Alignment-&gt;Represent-&gt;Classify</a:t>
            </a:r>
          </a:p>
          <a:p>
            <a:pPr defTabSz="685800">
              <a:buClr>
                <a:srgbClr val="635A54"/>
              </a:buClr>
            </a:pPr>
            <a:endParaRPr lang="en-US" sz="1050" i="1" dirty="0">
              <a:solidFill>
                <a:srgbClr val="635A54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300050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CD9900-5134-421B-AFA2-9FF1536C659D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359152" y="4010400"/>
            <a:ext cx="7593877" cy="252038"/>
          </a:xfrm>
        </p:spPr>
        <p:txBody>
          <a:bodyPr/>
          <a:lstStyle/>
          <a:p>
            <a:r>
              <a:rPr lang="en-US" dirty="0"/>
              <a:t>Recurrent Neural Networks (RNNs) handle time series and sequence data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sz="1400" dirty="0"/>
              <a:t>Popular Speech Recognition technologies (Alexa, Siri) are based on Deep Learning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9152" y="288639"/>
            <a:ext cx="8293358" cy="338554"/>
          </a:xfrm>
        </p:spPr>
        <p:txBody>
          <a:bodyPr/>
          <a:lstStyle/>
          <a:p>
            <a:r>
              <a:rPr lang="en-US" dirty="0"/>
              <a:t>Speech </a:t>
            </a:r>
            <a:r>
              <a:rPr lang="en-US" dirty="0" err="1"/>
              <a:t>Recongnition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F9F533D-B52E-4A2F-BF72-0ADD2D94BD75}" type="slidenum">
              <a:rPr kumimoji="0" lang="en-GB" sz="800" b="0" i="0" u="none" strike="noStrike" kern="1200" cap="none" spc="0" normalizeH="0" baseline="0" noProof="0" smtClean="0">
                <a:ln>
                  <a:noFill/>
                </a:ln>
                <a:solidFill>
                  <a:srgbClr val="9A8B7D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GB" sz="800" b="0" i="0" u="none" strike="noStrike" kern="1200" cap="none" spc="0" normalizeH="0" baseline="0" noProof="0">
              <a:ln>
                <a:noFill/>
              </a:ln>
              <a:solidFill>
                <a:srgbClr val="9A8B7D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494622" y="4743450"/>
            <a:ext cx="2154757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4F40"/>
              </a:buClr>
              <a:buSzTx/>
              <a:buFontTx/>
              <a:buNone/>
              <a:tabLst/>
              <a:defRPr/>
            </a:pPr>
            <a:r>
              <a:rPr kumimoji="0" lang="en-US" sz="7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http://proceedings.mlr.press/v48/amodei16.pdf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2A0793F-3080-4CBA-84A7-EEBEC67F874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2481" y="1333172"/>
            <a:ext cx="4076898" cy="2454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6466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/>
          <p:cNvSpPr/>
          <p:nvPr/>
        </p:nvSpPr>
        <p:spPr bwMode="auto">
          <a:xfrm>
            <a:off x="0" y="4347828"/>
            <a:ext cx="9144000" cy="7956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 eaLnBrk="0" fontAlgn="auto" hangingPunct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itchFamily="34" charset="0"/>
              <a:buChar char="–"/>
            </a:pPr>
            <a:endParaRPr lang="en-GB" sz="1200" b="1" kern="0" dirty="0" err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Kinds of supervised machine learning problems</a:t>
            </a:r>
          </a:p>
        </p:txBody>
      </p:sp>
      <p:sp>
        <p:nvSpPr>
          <p:cNvPr id="3" name="Text Placeholder 2"/>
          <p:cNvSpPr txBox="1">
            <a:spLocks/>
          </p:cNvSpPr>
          <p:nvPr/>
        </p:nvSpPr>
        <p:spPr>
          <a:xfrm>
            <a:off x="359152" y="693553"/>
            <a:ext cx="7578000" cy="276999"/>
          </a:xfrm>
          <a:prstGeom prst="rect">
            <a:avLst/>
          </a:prstGeom>
        </p:spPr>
        <p:txBody>
          <a:bodyPr/>
          <a:lstStyle>
            <a:lvl1pPr marL="270000" indent="-270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270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0000" indent="-270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81088" indent="-270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50000" indent="-270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–"/>
              <a:defRPr sz="1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20000" indent="-270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00000" indent="-270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70000" indent="-270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40000" indent="-270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/>
              <a:t>Classification and regression</a:t>
            </a:r>
          </a:p>
        </p:txBody>
      </p:sp>
      <p:sp>
        <p:nvSpPr>
          <p:cNvPr id="4" name="Rectangle: Rounded Corners 3"/>
          <p:cNvSpPr/>
          <p:nvPr/>
        </p:nvSpPr>
        <p:spPr bwMode="auto">
          <a:xfrm>
            <a:off x="954018" y="1258900"/>
            <a:ext cx="3600451" cy="3771901"/>
          </a:xfrm>
          <a:prstGeom prst="roundRect">
            <a:avLst>
              <a:gd name="adj" fmla="val 7227"/>
            </a:avLst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eaLnBrk="0" fontAlgn="auto" hangingPunct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r>
              <a:rPr lang="en-GB" sz="2000" b="1" kern="0" dirty="0">
                <a:solidFill>
                  <a:schemeClr val="bg2"/>
                </a:solidFill>
                <a:latin typeface="Arial"/>
              </a:rPr>
              <a:t>Classification</a:t>
            </a:r>
            <a:endParaRPr lang="en-GB" sz="1200" b="1" kern="0" dirty="0">
              <a:solidFill>
                <a:schemeClr val="bg2"/>
              </a:solidFill>
              <a:latin typeface="Arial"/>
            </a:endParaRPr>
          </a:p>
          <a:p>
            <a:pPr algn="ctr" eaLnBrk="0" fontAlgn="auto" hangingPunct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r>
              <a:rPr lang="en-GB" sz="1400" kern="0" dirty="0">
                <a:solidFill>
                  <a:schemeClr val="bg2"/>
                </a:solidFill>
                <a:latin typeface="Arial"/>
              </a:rPr>
              <a:t>Predicting the category or </a:t>
            </a:r>
            <a:r>
              <a:rPr lang="en-GB" sz="1400" i="1" kern="0" dirty="0">
                <a:solidFill>
                  <a:schemeClr val="bg2"/>
                </a:solidFill>
                <a:latin typeface="Arial"/>
              </a:rPr>
              <a:t>class</a:t>
            </a:r>
            <a:r>
              <a:rPr lang="en-GB" sz="1400" kern="0" dirty="0">
                <a:solidFill>
                  <a:schemeClr val="bg2"/>
                </a:solidFill>
                <a:latin typeface="Arial"/>
              </a:rPr>
              <a:t> of something from various inputs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3140867" y="2464864"/>
            <a:ext cx="66079" cy="68626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 eaLnBrk="0" fontAlgn="auto" hangingPunct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itchFamily="34" charset="0"/>
              <a:buChar char="–"/>
            </a:pPr>
            <a:endParaRPr lang="en-GB" sz="1200" b="1" kern="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3262942" y="2823071"/>
            <a:ext cx="66079" cy="68626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 eaLnBrk="0" fontAlgn="auto" hangingPunct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itchFamily="34" charset="0"/>
              <a:buChar char="–"/>
            </a:pPr>
            <a:endParaRPr lang="en-GB" sz="1200" b="1" kern="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3095805" y="2910202"/>
            <a:ext cx="66079" cy="68626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 eaLnBrk="0" fontAlgn="auto" hangingPunct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itchFamily="34" charset="0"/>
              <a:buChar char="–"/>
            </a:pPr>
            <a:endParaRPr lang="en-GB" sz="1200" b="1" kern="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3249253" y="3097357"/>
            <a:ext cx="66079" cy="68626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 eaLnBrk="0" fontAlgn="auto" hangingPunct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itchFamily="34" charset="0"/>
              <a:buChar char="–"/>
            </a:pPr>
            <a:endParaRPr lang="en-GB" sz="1200" b="1" kern="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2798696" y="3290827"/>
            <a:ext cx="66079" cy="68626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 eaLnBrk="0" fontAlgn="auto" hangingPunct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itchFamily="34" charset="0"/>
              <a:buChar char="–"/>
            </a:pPr>
            <a:endParaRPr lang="en-GB" sz="1200" b="1" kern="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2747106" y="2902558"/>
            <a:ext cx="66079" cy="68626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 eaLnBrk="0" fontAlgn="auto" hangingPunct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itchFamily="34" charset="0"/>
              <a:buChar char="–"/>
            </a:pPr>
            <a:endParaRPr lang="en-GB" sz="1200" b="1" kern="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2993815" y="2193802"/>
            <a:ext cx="66079" cy="68626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 eaLnBrk="0" fontAlgn="auto" hangingPunct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itchFamily="34" charset="0"/>
              <a:buChar char="–"/>
            </a:pPr>
            <a:endParaRPr lang="en-GB" sz="1200" b="1" kern="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2459225" y="2464865"/>
            <a:ext cx="66079" cy="68626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 eaLnBrk="0" fontAlgn="auto" hangingPunct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itchFamily="34" charset="0"/>
              <a:buChar char="–"/>
            </a:pPr>
            <a:endParaRPr lang="en-GB" sz="1200" b="1" kern="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2934527" y="2599344"/>
            <a:ext cx="66079" cy="68626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 eaLnBrk="0" fontAlgn="auto" hangingPunct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itchFamily="34" charset="0"/>
              <a:buChar char="–"/>
            </a:pPr>
            <a:endParaRPr lang="en-GB" sz="1200" b="1" kern="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2459225" y="2748192"/>
            <a:ext cx="66079" cy="68626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 eaLnBrk="0" fontAlgn="auto" hangingPunct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itchFamily="34" charset="0"/>
              <a:buChar char="–"/>
            </a:pPr>
            <a:endParaRPr lang="en-GB" sz="1200" b="1" kern="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2563797" y="2297423"/>
            <a:ext cx="66079" cy="68626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 eaLnBrk="0" fontAlgn="auto" hangingPunct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itchFamily="34" charset="0"/>
              <a:buChar char="–"/>
            </a:pPr>
            <a:endParaRPr lang="en-GB" sz="1200" b="1" kern="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2648776" y="2719291"/>
            <a:ext cx="66079" cy="68626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 eaLnBrk="0" fontAlgn="auto" hangingPunct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itchFamily="34" charset="0"/>
              <a:buChar char="–"/>
            </a:pPr>
            <a:endParaRPr lang="en-GB" sz="1200" b="1" kern="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2459225" y="3088185"/>
            <a:ext cx="66079" cy="68626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 eaLnBrk="0" fontAlgn="auto" hangingPunct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itchFamily="34" charset="0"/>
              <a:buChar char="–"/>
            </a:pPr>
            <a:endParaRPr lang="en-GB" sz="1200" b="1" kern="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2236375" y="2634861"/>
            <a:ext cx="66079" cy="68626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 eaLnBrk="0" fontAlgn="auto" hangingPunct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itchFamily="34" charset="0"/>
              <a:buChar char="–"/>
            </a:pPr>
            <a:endParaRPr lang="en-GB" sz="1200" b="1" kern="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0" name="Rectangle 19"/>
          <p:cNvSpPr/>
          <p:nvPr/>
        </p:nvSpPr>
        <p:spPr bwMode="auto">
          <a:xfrm>
            <a:off x="2749423" y="2410280"/>
            <a:ext cx="66079" cy="68626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 eaLnBrk="0" fontAlgn="auto" hangingPunct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itchFamily="34" charset="0"/>
              <a:buChar char="–"/>
            </a:pPr>
            <a:endParaRPr lang="en-GB" sz="1200" b="1" kern="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1" name="Rectangle 20"/>
          <p:cNvSpPr/>
          <p:nvPr/>
        </p:nvSpPr>
        <p:spPr bwMode="auto">
          <a:xfrm>
            <a:off x="2203335" y="2934602"/>
            <a:ext cx="66079" cy="68626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 eaLnBrk="0" fontAlgn="auto" hangingPunct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itchFamily="34" charset="0"/>
              <a:buChar char="–"/>
            </a:pPr>
            <a:endParaRPr lang="en-GB" sz="1200" b="1" kern="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3353159" y="2434580"/>
            <a:ext cx="66079" cy="68626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 eaLnBrk="0" fontAlgn="auto" hangingPunct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itchFamily="34" charset="0"/>
              <a:buChar char="–"/>
            </a:pPr>
            <a:endParaRPr lang="en-GB" sz="1200" b="1" kern="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4" name="Rectangle 23"/>
          <p:cNvSpPr/>
          <p:nvPr/>
        </p:nvSpPr>
        <p:spPr bwMode="auto">
          <a:xfrm>
            <a:off x="3477221" y="2712675"/>
            <a:ext cx="66079" cy="68626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 eaLnBrk="0" fontAlgn="auto" hangingPunct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itchFamily="34" charset="0"/>
              <a:buChar char="–"/>
            </a:pPr>
            <a:endParaRPr lang="en-GB" sz="1200" b="1" kern="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5" name="Rectangle 24"/>
          <p:cNvSpPr/>
          <p:nvPr/>
        </p:nvSpPr>
        <p:spPr bwMode="auto">
          <a:xfrm>
            <a:off x="2934528" y="3127884"/>
            <a:ext cx="66079" cy="68626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 eaLnBrk="0" fontAlgn="auto" hangingPunct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itchFamily="34" charset="0"/>
              <a:buChar char="–"/>
            </a:pPr>
            <a:endParaRPr lang="en-GB" sz="1200" b="1" kern="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6" name="Freeform: Shape 25"/>
          <p:cNvSpPr/>
          <p:nvPr/>
        </p:nvSpPr>
        <p:spPr bwMode="auto">
          <a:xfrm>
            <a:off x="2495549" y="2143125"/>
            <a:ext cx="606295" cy="1219200"/>
          </a:xfrm>
          <a:custGeom>
            <a:avLst/>
            <a:gdLst>
              <a:gd name="connsiteX0" fmla="*/ 0 w 711070"/>
              <a:gd name="connsiteY0" fmla="*/ 1428750 h 1428750"/>
              <a:gd name="connsiteX1" fmla="*/ 523875 w 711070"/>
              <a:gd name="connsiteY1" fmla="*/ 876300 h 1428750"/>
              <a:gd name="connsiteX2" fmla="*/ 704850 w 711070"/>
              <a:gd name="connsiteY2" fmla="*/ 609600 h 1428750"/>
              <a:gd name="connsiteX3" fmla="*/ 638175 w 711070"/>
              <a:gd name="connsiteY3" fmla="*/ 276225 h 1428750"/>
              <a:gd name="connsiteX4" fmla="*/ 342900 w 711070"/>
              <a:gd name="connsiteY4" fmla="*/ 0 h 1428750"/>
              <a:gd name="connsiteX0" fmla="*/ 0 w 777745"/>
              <a:gd name="connsiteY0" fmla="*/ 1390650 h 1390650"/>
              <a:gd name="connsiteX1" fmla="*/ 590550 w 777745"/>
              <a:gd name="connsiteY1" fmla="*/ 876300 h 1390650"/>
              <a:gd name="connsiteX2" fmla="*/ 771525 w 777745"/>
              <a:gd name="connsiteY2" fmla="*/ 609600 h 1390650"/>
              <a:gd name="connsiteX3" fmla="*/ 704850 w 777745"/>
              <a:gd name="connsiteY3" fmla="*/ 276225 h 1390650"/>
              <a:gd name="connsiteX4" fmla="*/ 409575 w 777745"/>
              <a:gd name="connsiteY4" fmla="*/ 0 h 1390650"/>
              <a:gd name="connsiteX0" fmla="*/ 0 w 777745"/>
              <a:gd name="connsiteY0" fmla="*/ 1390650 h 1390650"/>
              <a:gd name="connsiteX1" fmla="*/ 590550 w 777745"/>
              <a:gd name="connsiteY1" fmla="*/ 876300 h 1390650"/>
              <a:gd name="connsiteX2" fmla="*/ 771525 w 777745"/>
              <a:gd name="connsiteY2" fmla="*/ 609600 h 1390650"/>
              <a:gd name="connsiteX3" fmla="*/ 704850 w 777745"/>
              <a:gd name="connsiteY3" fmla="*/ 276225 h 1390650"/>
              <a:gd name="connsiteX4" fmla="*/ 409575 w 777745"/>
              <a:gd name="connsiteY4" fmla="*/ 0 h 1390650"/>
              <a:gd name="connsiteX0" fmla="*/ 0 w 606295"/>
              <a:gd name="connsiteY0" fmla="*/ 1219200 h 1219200"/>
              <a:gd name="connsiteX1" fmla="*/ 419100 w 606295"/>
              <a:gd name="connsiteY1" fmla="*/ 876300 h 1219200"/>
              <a:gd name="connsiteX2" fmla="*/ 600075 w 606295"/>
              <a:gd name="connsiteY2" fmla="*/ 609600 h 1219200"/>
              <a:gd name="connsiteX3" fmla="*/ 533400 w 606295"/>
              <a:gd name="connsiteY3" fmla="*/ 276225 h 1219200"/>
              <a:gd name="connsiteX4" fmla="*/ 238125 w 606295"/>
              <a:gd name="connsiteY4" fmla="*/ 0 h 121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6295" h="1219200">
                <a:moveTo>
                  <a:pt x="0" y="1219200"/>
                </a:moveTo>
                <a:cubicBezTo>
                  <a:pt x="288925" y="1020762"/>
                  <a:pt x="319088" y="977900"/>
                  <a:pt x="419100" y="876300"/>
                </a:cubicBezTo>
                <a:cubicBezTo>
                  <a:pt x="519113" y="774700"/>
                  <a:pt x="581025" y="709612"/>
                  <a:pt x="600075" y="609600"/>
                </a:cubicBezTo>
                <a:cubicBezTo>
                  <a:pt x="619125" y="509587"/>
                  <a:pt x="593725" y="377825"/>
                  <a:pt x="533400" y="276225"/>
                </a:cubicBezTo>
                <a:cubicBezTo>
                  <a:pt x="473075" y="174625"/>
                  <a:pt x="355600" y="87312"/>
                  <a:pt x="238125" y="0"/>
                </a:cubicBezTo>
              </a:path>
            </a:pathLst>
          </a:custGeom>
          <a:ln w="28575" cap="flat" cmpd="sng" algn="ctr">
            <a:solidFill>
              <a:schemeClr val="accent6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7" name="TextBox 26"/>
          <p:cNvSpPr txBox="1"/>
          <p:nvPr/>
        </p:nvSpPr>
        <p:spPr>
          <a:xfrm>
            <a:off x="1247775" y="3457575"/>
            <a:ext cx="3028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Clr>
                <a:schemeClr val="tx1"/>
              </a:buClr>
              <a:buFontTx/>
              <a:buChar char="-"/>
            </a:pPr>
            <a:r>
              <a:rPr lang="en-GB" sz="1200" b="1" dirty="0"/>
              <a:t>Accuracy</a:t>
            </a:r>
            <a:r>
              <a:rPr lang="en-GB" sz="1200" dirty="0"/>
              <a:t> (fraction correctly classified)</a:t>
            </a:r>
          </a:p>
          <a:p>
            <a:pPr marL="171450" indent="-171450">
              <a:buClr>
                <a:schemeClr val="tx1"/>
              </a:buClr>
              <a:buFontTx/>
              <a:buChar char="-"/>
            </a:pPr>
            <a:r>
              <a:rPr lang="en-GB" sz="1200" b="1" dirty="0"/>
              <a:t>Error</a:t>
            </a:r>
            <a:r>
              <a:rPr lang="en-GB" sz="1200" dirty="0"/>
              <a:t> (fraction incorrectly classified)</a:t>
            </a:r>
          </a:p>
        </p:txBody>
      </p:sp>
      <p:sp>
        <p:nvSpPr>
          <p:cNvPr id="28" name="Rectangle: Rounded Corners 27"/>
          <p:cNvSpPr/>
          <p:nvPr/>
        </p:nvSpPr>
        <p:spPr bwMode="auto">
          <a:xfrm>
            <a:off x="4685473" y="1238249"/>
            <a:ext cx="3600451" cy="3771900"/>
          </a:xfrm>
          <a:prstGeom prst="roundRect">
            <a:avLst>
              <a:gd name="adj" fmla="val 7227"/>
            </a:avLst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eaLnBrk="0" fontAlgn="auto" hangingPunct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r>
              <a:rPr lang="en-GB" sz="2000" b="1" kern="0" dirty="0">
                <a:solidFill>
                  <a:schemeClr val="bg2"/>
                </a:solidFill>
                <a:latin typeface="Arial"/>
              </a:rPr>
              <a:t>Regression</a:t>
            </a:r>
            <a:endParaRPr lang="en-GB" sz="1200" b="1" kern="0" dirty="0">
              <a:solidFill>
                <a:schemeClr val="bg2"/>
              </a:solidFill>
              <a:latin typeface="Arial"/>
            </a:endParaRPr>
          </a:p>
          <a:p>
            <a:pPr algn="ctr" eaLnBrk="0" fontAlgn="auto" hangingPunct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r>
              <a:rPr lang="en-GB" sz="1400" kern="0" dirty="0">
                <a:solidFill>
                  <a:schemeClr val="bg2"/>
                </a:solidFill>
                <a:latin typeface="Arial"/>
              </a:rPr>
              <a:t>Predicting a continuous quantity from various inputs</a:t>
            </a:r>
          </a:p>
        </p:txBody>
      </p:sp>
      <p:sp>
        <p:nvSpPr>
          <p:cNvPr id="29" name="Rectangle 28"/>
          <p:cNvSpPr/>
          <p:nvPr/>
        </p:nvSpPr>
        <p:spPr bwMode="auto">
          <a:xfrm>
            <a:off x="6646067" y="2824969"/>
            <a:ext cx="66079" cy="68626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 eaLnBrk="0" fontAlgn="auto" hangingPunct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itchFamily="34" charset="0"/>
              <a:buChar char="–"/>
            </a:pPr>
            <a:endParaRPr lang="en-GB" sz="1200" b="1" kern="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0" name="Rectangle 29"/>
          <p:cNvSpPr/>
          <p:nvPr/>
        </p:nvSpPr>
        <p:spPr bwMode="auto">
          <a:xfrm>
            <a:off x="6284320" y="2926010"/>
            <a:ext cx="66079" cy="68626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 eaLnBrk="0" fontAlgn="auto" hangingPunct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itchFamily="34" charset="0"/>
              <a:buChar char="–"/>
            </a:pPr>
            <a:endParaRPr lang="en-GB" sz="1200" b="1" kern="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1" name="Rectangle 30"/>
          <p:cNvSpPr/>
          <p:nvPr/>
        </p:nvSpPr>
        <p:spPr bwMode="auto">
          <a:xfrm>
            <a:off x="5218050" y="2410280"/>
            <a:ext cx="66079" cy="68626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 eaLnBrk="0" fontAlgn="auto" hangingPunct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itchFamily="34" charset="0"/>
              <a:buChar char="–"/>
            </a:pPr>
            <a:endParaRPr lang="en-GB" sz="1200" b="1" kern="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2" name="Rectangle 31"/>
          <p:cNvSpPr/>
          <p:nvPr/>
        </p:nvSpPr>
        <p:spPr bwMode="auto">
          <a:xfrm>
            <a:off x="5990629" y="2946909"/>
            <a:ext cx="66079" cy="68626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 eaLnBrk="0" fontAlgn="auto" hangingPunct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itchFamily="34" charset="0"/>
              <a:buChar char="–"/>
            </a:pPr>
            <a:endParaRPr lang="en-GB" sz="1200" b="1" kern="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3" name="Rectangle 32"/>
          <p:cNvSpPr/>
          <p:nvPr/>
        </p:nvSpPr>
        <p:spPr bwMode="auto">
          <a:xfrm>
            <a:off x="6934796" y="2635403"/>
            <a:ext cx="66079" cy="68626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 eaLnBrk="0" fontAlgn="auto" hangingPunct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itchFamily="34" charset="0"/>
              <a:buChar char="–"/>
            </a:pPr>
            <a:endParaRPr lang="en-GB" sz="1200" b="1" kern="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4" name="Rectangle 33"/>
          <p:cNvSpPr/>
          <p:nvPr/>
        </p:nvSpPr>
        <p:spPr bwMode="auto">
          <a:xfrm>
            <a:off x="5398604" y="2583015"/>
            <a:ext cx="66079" cy="68626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 eaLnBrk="0" fontAlgn="auto" hangingPunct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itchFamily="34" charset="0"/>
              <a:buChar char="–"/>
            </a:pPr>
            <a:endParaRPr lang="en-GB" sz="1200" b="1" kern="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5" name="Rectangle 34"/>
          <p:cNvSpPr/>
          <p:nvPr/>
        </p:nvSpPr>
        <p:spPr bwMode="auto">
          <a:xfrm>
            <a:off x="7411703" y="2263110"/>
            <a:ext cx="66079" cy="68626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 eaLnBrk="0" fontAlgn="auto" hangingPunct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itchFamily="34" charset="0"/>
              <a:buChar char="–"/>
            </a:pPr>
            <a:endParaRPr lang="en-GB" sz="1200" b="1" kern="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6" name="Rectangle 35"/>
          <p:cNvSpPr/>
          <p:nvPr/>
        </p:nvSpPr>
        <p:spPr bwMode="auto">
          <a:xfrm>
            <a:off x="7668221" y="2143125"/>
            <a:ext cx="66079" cy="68626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 eaLnBrk="0" fontAlgn="auto" hangingPunct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itchFamily="34" charset="0"/>
              <a:buChar char="–"/>
            </a:pPr>
            <a:endParaRPr lang="en-GB" sz="1200" b="1" kern="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7" name="Rectangle 36"/>
          <p:cNvSpPr/>
          <p:nvPr/>
        </p:nvSpPr>
        <p:spPr bwMode="auto">
          <a:xfrm>
            <a:off x="7153275" y="2430551"/>
            <a:ext cx="66079" cy="68626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 eaLnBrk="0" fontAlgn="auto" hangingPunct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itchFamily="34" charset="0"/>
              <a:buChar char="–"/>
            </a:pPr>
            <a:endParaRPr lang="en-GB" sz="1200" b="1" kern="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9" name="Rectangle 38"/>
          <p:cNvSpPr/>
          <p:nvPr/>
        </p:nvSpPr>
        <p:spPr bwMode="auto">
          <a:xfrm>
            <a:off x="5696778" y="2558552"/>
            <a:ext cx="66079" cy="68626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 eaLnBrk="0" fontAlgn="auto" hangingPunct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itchFamily="34" charset="0"/>
              <a:buChar char="–"/>
            </a:pPr>
            <a:endParaRPr lang="en-GB" sz="1200" b="1" kern="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0" name="Rectangle 39"/>
          <p:cNvSpPr/>
          <p:nvPr/>
        </p:nvSpPr>
        <p:spPr bwMode="auto">
          <a:xfrm>
            <a:off x="6418890" y="2787917"/>
            <a:ext cx="66079" cy="68626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 eaLnBrk="0" fontAlgn="auto" hangingPunct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itchFamily="34" charset="0"/>
              <a:buChar char="–"/>
            </a:pPr>
            <a:endParaRPr lang="en-GB" sz="1200" b="1" kern="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1" name="Rectangle 40"/>
          <p:cNvSpPr/>
          <p:nvPr/>
        </p:nvSpPr>
        <p:spPr bwMode="auto">
          <a:xfrm>
            <a:off x="6947405" y="2430120"/>
            <a:ext cx="66079" cy="68626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 eaLnBrk="0" fontAlgn="auto" hangingPunct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itchFamily="34" charset="0"/>
              <a:buChar char="–"/>
            </a:pPr>
            <a:endParaRPr lang="en-GB" sz="1200" b="1" kern="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2" name="Rectangle 41"/>
          <p:cNvSpPr/>
          <p:nvPr/>
        </p:nvSpPr>
        <p:spPr bwMode="auto">
          <a:xfrm>
            <a:off x="7635181" y="2297423"/>
            <a:ext cx="66079" cy="68626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 eaLnBrk="0" fontAlgn="auto" hangingPunct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itchFamily="34" charset="0"/>
              <a:buChar char="–"/>
            </a:pPr>
            <a:endParaRPr lang="en-GB" sz="1200" b="1" kern="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4" name="Rectangle 43"/>
          <p:cNvSpPr/>
          <p:nvPr/>
        </p:nvSpPr>
        <p:spPr bwMode="auto">
          <a:xfrm>
            <a:off x="5649749" y="2774845"/>
            <a:ext cx="66079" cy="68626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 eaLnBrk="0" fontAlgn="auto" hangingPunct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itchFamily="34" charset="0"/>
              <a:buChar char="–"/>
            </a:pPr>
            <a:endParaRPr lang="en-GB" sz="1200" b="1" kern="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6" name="Rectangle 45"/>
          <p:cNvSpPr/>
          <p:nvPr/>
        </p:nvSpPr>
        <p:spPr bwMode="auto">
          <a:xfrm>
            <a:off x="6747491" y="2650665"/>
            <a:ext cx="66079" cy="68626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 eaLnBrk="0" fontAlgn="auto" hangingPunct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itchFamily="34" charset="0"/>
              <a:buChar char="–"/>
            </a:pPr>
            <a:endParaRPr lang="en-GB" sz="1200" b="1" kern="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7" name="Rectangle 46"/>
          <p:cNvSpPr/>
          <p:nvPr/>
        </p:nvSpPr>
        <p:spPr bwMode="auto">
          <a:xfrm>
            <a:off x="5472409" y="2341654"/>
            <a:ext cx="66079" cy="68626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 eaLnBrk="0" fontAlgn="auto" hangingPunct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itchFamily="34" charset="0"/>
              <a:buChar char="–"/>
            </a:pPr>
            <a:endParaRPr lang="en-GB" sz="1200" b="1" kern="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8" name="Rectangle 47"/>
          <p:cNvSpPr/>
          <p:nvPr/>
        </p:nvSpPr>
        <p:spPr bwMode="auto">
          <a:xfrm>
            <a:off x="7359145" y="2409664"/>
            <a:ext cx="66079" cy="68626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 eaLnBrk="0" fontAlgn="auto" hangingPunct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itchFamily="34" charset="0"/>
              <a:buChar char="–"/>
            </a:pPr>
            <a:endParaRPr lang="en-GB" sz="1200" b="1" kern="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9" name="Rectangle 48"/>
          <p:cNvSpPr/>
          <p:nvPr/>
        </p:nvSpPr>
        <p:spPr bwMode="auto">
          <a:xfrm>
            <a:off x="5825431" y="2816818"/>
            <a:ext cx="66079" cy="68626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 eaLnBrk="0" fontAlgn="auto" hangingPunct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itchFamily="34" charset="0"/>
              <a:buChar char="–"/>
            </a:pPr>
            <a:endParaRPr lang="en-GB" sz="1200" b="1" kern="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50" name="Rectangle 49"/>
          <p:cNvSpPr/>
          <p:nvPr/>
        </p:nvSpPr>
        <p:spPr bwMode="auto">
          <a:xfrm>
            <a:off x="6484969" y="3015535"/>
            <a:ext cx="66079" cy="68626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 eaLnBrk="0" fontAlgn="auto" hangingPunct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itchFamily="34" charset="0"/>
              <a:buChar char="–"/>
            </a:pPr>
            <a:endParaRPr lang="en-GB" sz="1200" b="1" kern="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51" name="Freeform: Shape 50"/>
          <p:cNvSpPr/>
          <p:nvPr/>
        </p:nvSpPr>
        <p:spPr bwMode="auto">
          <a:xfrm>
            <a:off x="5191125" y="2171700"/>
            <a:ext cx="2600325" cy="750043"/>
          </a:xfrm>
          <a:custGeom>
            <a:avLst/>
            <a:gdLst>
              <a:gd name="connsiteX0" fmla="*/ 0 w 2600325"/>
              <a:gd name="connsiteY0" fmla="*/ 38100 h 750043"/>
              <a:gd name="connsiteX1" fmla="*/ 390525 w 2600325"/>
              <a:gd name="connsiteY1" fmla="*/ 476250 h 750043"/>
              <a:gd name="connsiteX2" fmla="*/ 885825 w 2600325"/>
              <a:gd name="connsiteY2" fmla="*/ 733425 h 750043"/>
              <a:gd name="connsiteX3" fmla="*/ 1409700 w 2600325"/>
              <a:gd name="connsiteY3" fmla="*/ 695325 h 750043"/>
              <a:gd name="connsiteX4" fmla="*/ 1771650 w 2600325"/>
              <a:gd name="connsiteY4" fmla="*/ 457200 h 750043"/>
              <a:gd name="connsiteX5" fmla="*/ 2028825 w 2600325"/>
              <a:gd name="connsiteY5" fmla="*/ 209550 h 750043"/>
              <a:gd name="connsiteX6" fmla="*/ 2257425 w 2600325"/>
              <a:gd name="connsiteY6" fmla="*/ 104775 h 750043"/>
              <a:gd name="connsiteX7" fmla="*/ 2600325 w 2600325"/>
              <a:gd name="connsiteY7" fmla="*/ 0 h 7500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00325" h="750043">
                <a:moveTo>
                  <a:pt x="0" y="38100"/>
                </a:moveTo>
                <a:cubicBezTo>
                  <a:pt x="121444" y="199231"/>
                  <a:pt x="242888" y="360363"/>
                  <a:pt x="390525" y="476250"/>
                </a:cubicBezTo>
                <a:cubicBezTo>
                  <a:pt x="538162" y="592137"/>
                  <a:pt x="715963" y="696913"/>
                  <a:pt x="885825" y="733425"/>
                </a:cubicBezTo>
                <a:cubicBezTo>
                  <a:pt x="1055688" y="769938"/>
                  <a:pt x="1262063" y="741362"/>
                  <a:pt x="1409700" y="695325"/>
                </a:cubicBezTo>
                <a:cubicBezTo>
                  <a:pt x="1557337" y="649288"/>
                  <a:pt x="1668463" y="538162"/>
                  <a:pt x="1771650" y="457200"/>
                </a:cubicBezTo>
                <a:cubicBezTo>
                  <a:pt x="1874837" y="376238"/>
                  <a:pt x="1947863" y="268288"/>
                  <a:pt x="2028825" y="209550"/>
                </a:cubicBezTo>
                <a:cubicBezTo>
                  <a:pt x="2109788" y="150813"/>
                  <a:pt x="2162175" y="139700"/>
                  <a:pt x="2257425" y="104775"/>
                </a:cubicBezTo>
                <a:cubicBezTo>
                  <a:pt x="2352675" y="69850"/>
                  <a:pt x="2476500" y="34925"/>
                  <a:pt x="2600325" y="0"/>
                </a:cubicBezTo>
              </a:path>
            </a:pathLst>
          </a:custGeom>
          <a:ln w="28575" cap="flat" cmpd="sng" algn="ctr">
            <a:solidFill>
              <a:schemeClr val="accent6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2" name="TextBox 51"/>
          <p:cNvSpPr txBox="1"/>
          <p:nvPr/>
        </p:nvSpPr>
        <p:spPr>
          <a:xfrm>
            <a:off x="5004972" y="3474497"/>
            <a:ext cx="3028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Clr>
                <a:schemeClr val="tx1"/>
              </a:buClr>
              <a:buFontTx/>
              <a:buChar char="-"/>
            </a:pPr>
            <a:r>
              <a:rPr lang="en-GB" sz="1200" b="1" dirty="0"/>
              <a:t>RMSE</a:t>
            </a:r>
            <a:r>
              <a:rPr lang="en-GB" sz="1200" dirty="0"/>
              <a:t> (root mean square error)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1038225" y="3262252"/>
            <a:ext cx="13263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tx1"/>
              </a:buClr>
            </a:pPr>
            <a:r>
              <a:rPr lang="en-GB" sz="1200" b="1" dirty="0"/>
              <a:t>Performance?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4788243" y="3272059"/>
            <a:ext cx="13263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tx1"/>
              </a:buClr>
            </a:pPr>
            <a:r>
              <a:rPr lang="en-GB" sz="1200" b="1" dirty="0"/>
              <a:t>Performance?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1038225" y="3875494"/>
            <a:ext cx="13263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tx1"/>
              </a:buClr>
            </a:pPr>
            <a:r>
              <a:rPr lang="en-GB" sz="1200" b="1" dirty="0">
                <a:solidFill>
                  <a:schemeClr val="accent4"/>
                </a:solidFill>
              </a:rPr>
              <a:t>Examples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4788243" y="3912992"/>
            <a:ext cx="13263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tx1"/>
              </a:buClr>
            </a:pPr>
            <a:r>
              <a:rPr lang="en-GB" sz="1200" b="1" dirty="0">
                <a:solidFill>
                  <a:schemeClr val="accent4"/>
                </a:solidFill>
              </a:rPr>
              <a:t>Examples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1223546" y="4187646"/>
            <a:ext cx="32341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Clr>
                <a:schemeClr val="tx1"/>
              </a:buClr>
              <a:buFontTx/>
              <a:buChar char="-"/>
            </a:pPr>
            <a:r>
              <a:rPr lang="en-GB" sz="1200" dirty="0"/>
              <a:t>Predicting a batch failure in manufacturing</a:t>
            </a:r>
          </a:p>
          <a:p>
            <a:pPr marL="171450" indent="-171450">
              <a:buClr>
                <a:schemeClr val="tx1"/>
              </a:buClr>
              <a:buFontTx/>
              <a:buChar char="-"/>
            </a:pPr>
            <a:r>
              <a:rPr lang="en-GB" sz="1200" dirty="0"/>
              <a:t>Predicting if a patient will respond to a treatment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5004972" y="4187646"/>
            <a:ext cx="32341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Clr>
                <a:schemeClr val="tx1"/>
              </a:buClr>
              <a:buFontTx/>
              <a:buChar char="-"/>
            </a:pPr>
            <a:r>
              <a:rPr lang="en-GB" sz="1200" dirty="0"/>
              <a:t>Predicting the activity of a candidate molecule</a:t>
            </a:r>
          </a:p>
          <a:p>
            <a:pPr marL="171450" indent="-171450">
              <a:buClr>
                <a:schemeClr val="tx1"/>
              </a:buClr>
              <a:buFontTx/>
              <a:buChar char="-"/>
            </a:pPr>
            <a:r>
              <a:rPr lang="en-GB" sz="1200" dirty="0"/>
              <a:t>Predicting the resource needed for a project</a:t>
            </a:r>
          </a:p>
        </p:txBody>
      </p:sp>
    </p:spTree>
    <p:extLst>
      <p:ext uri="{BB962C8B-B14F-4D97-AF65-F5344CB8AC3E}">
        <p14:creationId xmlns:p14="http://schemas.microsoft.com/office/powerpoint/2010/main" val="23064394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Generative Adversarial Networks (GANs)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>
          <a:xfrm>
            <a:off x="1416844" y="3429001"/>
            <a:ext cx="6317456" cy="962027"/>
          </a:xfrm>
        </p:spPr>
        <p:txBody>
          <a:bodyPr/>
          <a:lstStyle/>
          <a:p>
            <a:r>
              <a:rPr lang="en-US" dirty="0"/>
              <a:t>Most machine learning models are </a:t>
            </a:r>
            <a:r>
              <a:rPr lang="en-US" b="1" i="1" dirty="0"/>
              <a:t>discriminative: </a:t>
            </a:r>
            <a:r>
              <a:rPr lang="en-US" dirty="0"/>
              <a:t>algorithms learn differences between classes and the features responsible</a:t>
            </a:r>
          </a:p>
          <a:p>
            <a:r>
              <a:rPr lang="en-US" dirty="0"/>
              <a:t>GANs are </a:t>
            </a:r>
            <a:r>
              <a:rPr lang="en-US" b="1" dirty="0"/>
              <a:t>generative: </a:t>
            </a:r>
            <a:r>
              <a:rPr lang="en-US" dirty="0"/>
              <a:t>GANs model the distributions of individual classes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Typical Application: Machine-generated Images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defTabSz="685800"/>
            <a:fld id="{9F9F533D-B52E-4A2F-BF72-0ADD2D94BD75}" type="slidenum">
              <a:rPr lang="en-GB">
                <a:solidFill>
                  <a:srgbClr val="9A8B7D"/>
                </a:solidFill>
                <a:latin typeface="Arial"/>
              </a:rPr>
              <a:pPr defTabSz="685800"/>
              <a:t>30</a:t>
            </a:fld>
            <a:endParaRPr lang="en-GB">
              <a:solidFill>
                <a:srgbClr val="9A8B7D"/>
              </a:solidFill>
              <a:latin typeface="Arial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865561"/>
            <a:ext cx="4972050" cy="2168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8942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Autoencoders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Typical Application: Feature learning and dimensionality reduction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defTabSz="685800"/>
            <a:fld id="{9F9F533D-B52E-4A2F-BF72-0ADD2D94BD75}" type="slidenum">
              <a:rPr lang="en-GB">
                <a:solidFill>
                  <a:srgbClr val="9A8B7D"/>
                </a:solidFill>
                <a:latin typeface="Arial"/>
              </a:rPr>
              <a:pPr defTabSz="685800"/>
              <a:t>31</a:t>
            </a:fld>
            <a:endParaRPr lang="en-GB">
              <a:solidFill>
                <a:srgbClr val="9A8B7D"/>
              </a:solidFill>
              <a:latin typeface="Arial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1343621" y="1000288"/>
            <a:ext cx="3685580" cy="1403696"/>
            <a:chOff x="642521" y="1143000"/>
            <a:chExt cx="7903621" cy="2973214"/>
          </a:xfrm>
        </p:grpSpPr>
        <p:sp>
          <p:nvSpPr>
            <p:cNvPr id="9" name="Rectangle: Rounded Corners 8"/>
            <p:cNvSpPr/>
            <p:nvPr/>
          </p:nvSpPr>
          <p:spPr bwMode="auto">
            <a:xfrm>
              <a:off x="705396" y="1143000"/>
              <a:ext cx="274320" cy="22860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algn="r" defTabSz="6858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635A54"/>
                </a:solidFill>
                <a:latin typeface="Times" charset="0"/>
                <a:ea typeface="ＭＳ Ｐゴシック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/>
                <p:cNvSpPr txBox="1"/>
                <p:nvPr/>
              </p:nvSpPr>
              <p:spPr>
                <a:xfrm>
                  <a:off x="702521" y="2070558"/>
                  <a:ext cx="310348" cy="44004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defTabSz="68580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35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sz="135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</mc:Choice>
          <mc:Fallback xmlns="">
            <p:sp>
              <p:nvSpPr>
                <p:cNvPr id="10" name="TextBox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2521" y="2070558"/>
                  <a:ext cx="310348" cy="440040"/>
                </a:xfrm>
                <a:prstGeom prst="rect">
                  <a:avLst/>
                </a:prstGeom>
                <a:blipFill>
                  <a:blip r:embed="rId2"/>
                  <a:stretch>
                    <a:fillRect l="-12500" r="-8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" name="Rectangle: Rounded Corners 10"/>
            <p:cNvSpPr/>
            <p:nvPr/>
          </p:nvSpPr>
          <p:spPr bwMode="auto">
            <a:xfrm>
              <a:off x="2201671" y="1143000"/>
              <a:ext cx="274320" cy="22860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algn="r" defTabSz="6858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635A54"/>
                </a:solidFill>
                <a:latin typeface="Times" charset="0"/>
                <a:ea typeface="ＭＳ Ｐゴシック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/>
                <p:cNvSpPr txBox="1"/>
                <p:nvPr/>
              </p:nvSpPr>
              <p:spPr>
                <a:xfrm>
                  <a:off x="2197945" y="2070558"/>
                  <a:ext cx="310348" cy="44004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defTabSz="68580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̃"/>
                            <m:ctrlPr>
                              <a:rPr lang="en-US" sz="135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35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oMath>
                    </m:oMathPara>
                  </a14:m>
                  <a:endParaRPr lang="en-US" sz="135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</mc:Choice>
          <mc:Fallback xmlns="">
            <p:sp>
              <p:nvSpPr>
                <p:cNvPr id="12" name="TextBox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97945" y="2070558"/>
                  <a:ext cx="310348" cy="440040"/>
                </a:xfrm>
                <a:prstGeom prst="rect">
                  <a:avLst/>
                </a:prstGeom>
                <a:blipFill>
                  <a:blip r:embed="rId3"/>
                  <a:stretch>
                    <a:fillRect l="-12500" t="-8824" r="-708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Rectangle: Rounded Corners 12"/>
            <p:cNvSpPr/>
            <p:nvPr/>
          </p:nvSpPr>
          <p:spPr bwMode="auto">
            <a:xfrm>
              <a:off x="8186769" y="1143000"/>
              <a:ext cx="274320" cy="22860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algn="r" defTabSz="6858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635A54"/>
                </a:solidFill>
                <a:latin typeface="Times" charset="0"/>
                <a:ea typeface="ＭＳ Ｐゴシック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/>
                <p:cNvSpPr txBox="1"/>
                <p:nvPr/>
              </p:nvSpPr>
              <p:spPr>
                <a:xfrm>
                  <a:off x="8189954" y="2070558"/>
                  <a:ext cx="310348" cy="44004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defTabSz="68580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135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35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oMath>
                    </m:oMathPara>
                  </a14:m>
                  <a:endParaRPr lang="en-US" sz="135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</mc:Choice>
          <mc:Fallback xmlns="">
            <p:sp>
              <p:nvSpPr>
                <p:cNvPr id="14" name="TextBox 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89954" y="2070558"/>
                  <a:ext cx="310348" cy="440040"/>
                </a:xfrm>
                <a:prstGeom prst="rect">
                  <a:avLst/>
                </a:prstGeom>
                <a:blipFill>
                  <a:blip r:embed="rId4"/>
                  <a:stretch>
                    <a:fillRect l="-13043" t="-17647" r="-8260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5" name="Group 14"/>
            <p:cNvGrpSpPr/>
            <p:nvPr/>
          </p:nvGrpSpPr>
          <p:grpSpPr>
            <a:xfrm>
              <a:off x="5127546" y="1937479"/>
              <a:ext cx="435106" cy="780702"/>
              <a:chOff x="13948479" y="7452993"/>
              <a:chExt cx="435106" cy="780702"/>
            </a:xfrm>
          </p:grpSpPr>
          <p:grpSp>
            <p:nvGrpSpPr>
              <p:cNvPr id="30" name="Group 29"/>
              <p:cNvGrpSpPr/>
              <p:nvPr/>
            </p:nvGrpSpPr>
            <p:grpSpPr>
              <a:xfrm>
                <a:off x="13950633" y="7452993"/>
                <a:ext cx="429385" cy="402294"/>
                <a:chOff x="13910379" y="7348218"/>
                <a:chExt cx="429385" cy="402294"/>
              </a:xfrm>
            </p:grpSpPr>
            <p:sp>
              <p:nvSpPr>
                <p:cNvPr id="34" name="Rectangle: Rounded Corners 33"/>
                <p:cNvSpPr/>
                <p:nvPr/>
              </p:nvSpPr>
              <p:spPr bwMode="auto">
                <a:xfrm>
                  <a:off x="13910379" y="7384752"/>
                  <a:ext cx="365760" cy="36576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vert="horz" wrap="square" lIns="68580" tIns="34290" rIns="68580" bIns="3429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r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dirty="0">
                    <a:solidFill>
                      <a:srgbClr val="635A54"/>
                    </a:solidFill>
                    <a:latin typeface="Times" charset="0"/>
                    <a:ea typeface="ＭＳ Ｐゴシック" charset="0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5" name="TextBox 34"/>
                    <p:cNvSpPr txBox="1"/>
                    <p:nvPr/>
                  </p:nvSpPr>
                  <p:spPr>
                    <a:xfrm>
                      <a:off x="13917765" y="7348218"/>
                      <a:ext cx="421999" cy="391148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 defTabSz="685800"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12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sz="12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1200" dirty="0">
                        <a:solidFill>
                          <a:srgbClr val="FFFFFF"/>
                        </a:solidFill>
                        <a:latin typeface="Arial"/>
                      </a:endParaRPr>
                    </a:p>
                  </p:txBody>
                </p:sp>
              </mc:Choice>
              <mc:Fallback xmlns="">
                <p:sp>
                  <p:nvSpPr>
                    <p:cNvPr id="35" name="TextBox 34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3917765" y="7348218"/>
                      <a:ext cx="421999" cy="391148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 l="-15152" b="-1666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31" name="Group 30"/>
              <p:cNvGrpSpPr/>
              <p:nvPr/>
            </p:nvGrpSpPr>
            <p:grpSpPr>
              <a:xfrm>
                <a:off x="13948479" y="7837352"/>
                <a:ext cx="435106" cy="396343"/>
                <a:chOff x="13910379" y="7818302"/>
                <a:chExt cx="435106" cy="396343"/>
              </a:xfrm>
            </p:grpSpPr>
            <p:sp>
              <p:nvSpPr>
                <p:cNvPr id="32" name="Rectangle: Rounded Corners 31"/>
                <p:cNvSpPr/>
                <p:nvPr/>
              </p:nvSpPr>
              <p:spPr bwMode="auto">
                <a:xfrm>
                  <a:off x="13910379" y="7848885"/>
                  <a:ext cx="365760" cy="36576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vert="horz" wrap="square" lIns="68580" tIns="34290" rIns="68580" bIns="3429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r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dirty="0">
                    <a:solidFill>
                      <a:srgbClr val="635A54"/>
                    </a:solidFill>
                    <a:latin typeface="Times" charset="0"/>
                    <a:ea typeface="ＭＳ Ｐゴシック" charset="0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3" name="TextBox 32"/>
                    <p:cNvSpPr txBox="1"/>
                    <p:nvPr/>
                  </p:nvSpPr>
                  <p:spPr>
                    <a:xfrm>
                      <a:off x="13915783" y="7818302"/>
                      <a:ext cx="429702" cy="391147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 defTabSz="685800"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12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sz="12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1200" dirty="0">
                        <a:solidFill>
                          <a:srgbClr val="FFFFFF"/>
                        </a:solidFill>
                        <a:latin typeface="Arial"/>
                      </a:endParaRPr>
                    </a:p>
                  </p:txBody>
                </p:sp>
              </mc:Choice>
              <mc:Fallback xmlns="">
                <p:sp>
                  <p:nvSpPr>
                    <p:cNvPr id="33" name="TextBox 32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3915783" y="7818302"/>
                      <a:ext cx="429702" cy="391147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 l="-18182" r="-3030" b="-1290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cxnSp>
          <p:nvCxnSpPr>
            <p:cNvPr id="16" name="Straight Arrow Connector 15"/>
            <p:cNvCxnSpPr>
              <a:stCxn id="9" idx="3"/>
              <a:endCxn id="11" idx="1"/>
            </p:cNvCxnSpPr>
            <p:nvPr/>
          </p:nvCxnSpPr>
          <p:spPr bwMode="auto">
            <a:xfrm>
              <a:off x="979716" y="2286000"/>
              <a:ext cx="1221955" cy="0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stealth" w="lg" len="lg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17" name="Straight Arrow Connector 16"/>
            <p:cNvCxnSpPr>
              <a:stCxn id="11" idx="3"/>
              <a:endCxn id="26" idx="2"/>
            </p:cNvCxnSpPr>
            <p:nvPr/>
          </p:nvCxnSpPr>
          <p:spPr bwMode="auto">
            <a:xfrm>
              <a:off x="2475991" y="2286000"/>
              <a:ext cx="362800" cy="0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stealth" w="lg" len="lg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18" name="Straight Arrow Connector 17"/>
            <p:cNvCxnSpPr/>
            <p:nvPr/>
          </p:nvCxnSpPr>
          <p:spPr bwMode="auto">
            <a:xfrm flipV="1">
              <a:off x="4759031" y="2293888"/>
              <a:ext cx="352745" cy="3519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stealth" w="lg" len="lg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19" name="Straight Arrow Connector 18"/>
            <p:cNvCxnSpPr/>
            <p:nvPr/>
          </p:nvCxnSpPr>
          <p:spPr bwMode="auto">
            <a:xfrm>
              <a:off x="5520785" y="2293888"/>
              <a:ext cx="353281" cy="5199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stealth" w="lg" len="lg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20" name="Straight Arrow Connector 19"/>
            <p:cNvCxnSpPr>
              <a:stCxn id="28" idx="2"/>
              <a:endCxn id="13" idx="1"/>
            </p:cNvCxnSpPr>
            <p:nvPr/>
          </p:nvCxnSpPr>
          <p:spPr bwMode="auto">
            <a:xfrm flipV="1">
              <a:off x="7794306" y="2286000"/>
              <a:ext cx="392463" cy="1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stealth" w="lg" len="lg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/>
                <p:cNvSpPr txBox="1"/>
                <p:nvPr/>
              </p:nvSpPr>
              <p:spPr>
                <a:xfrm>
                  <a:off x="1086637" y="1645609"/>
                  <a:ext cx="1027704" cy="29335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defTabSz="68580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𝒩</m:t>
                        </m:r>
                        <m:d>
                          <m:dPr>
                            <m:ctrlPr>
                              <a:rPr lang="en-US" sz="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sz="9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9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en-US" sz="9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oMath>
                    </m:oMathPara>
                  </a14:m>
                  <a:endParaRPr lang="en-US" sz="900" dirty="0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</mc:Choice>
          <mc:Fallback xmlns="">
            <p:sp>
              <p:nvSpPr>
                <p:cNvPr id="21" name="TextBox 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6637" y="1645609"/>
                  <a:ext cx="1027704" cy="293359"/>
                </a:xfrm>
                <a:prstGeom prst="rect">
                  <a:avLst/>
                </a:prstGeom>
                <a:blipFill>
                  <a:blip r:embed="rId7"/>
                  <a:stretch>
                    <a:fillRect l="-5063" t="-4348" b="-869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" name="TextBox 21"/>
            <p:cNvSpPr txBox="1"/>
            <p:nvPr/>
          </p:nvSpPr>
          <p:spPr>
            <a:xfrm>
              <a:off x="642521" y="3480598"/>
              <a:ext cx="684768" cy="488933"/>
            </a:xfrm>
            <a:prstGeom prst="rect">
              <a:avLst/>
            </a:prstGeom>
            <a:noFill/>
          </p:spPr>
          <p:txBody>
            <a:bodyPr wrap="none" lIns="34290" rIns="34290" rtlCol="0" anchor="ctr" anchorCtr="0">
              <a:spAutoFit/>
            </a:bodyPr>
            <a:lstStyle/>
            <a:p>
              <a:pPr defTabSz="685800"/>
              <a:r>
                <a:rPr lang="en-US" sz="900" dirty="0">
                  <a:solidFill>
                    <a:srgbClr val="000000"/>
                  </a:solidFill>
                  <a:latin typeface="Arial"/>
                </a:rPr>
                <a:t>input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118850" y="3333920"/>
              <a:ext cx="1193533" cy="782294"/>
            </a:xfrm>
            <a:prstGeom prst="rect">
              <a:avLst/>
            </a:prstGeom>
            <a:noFill/>
          </p:spPr>
          <p:txBody>
            <a:bodyPr wrap="none" lIns="34290" rIns="34290" rtlCol="0" anchor="ctr" anchorCtr="0">
              <a:spAutoFit/>
            </a:bodyPr>
            <a:lstStyle/>
            <a:p>
              <a:pPr defTabSz="685800"/>
              <a:r>
                <a:rPr lang="en-US" sz="900" dirty="0">
                  <a:solidFill>
                    <a:srgbClr val="000000"/>
                  </a:solidFill>
                  <a:latin typeface="Arial"/>
                </a:rPr>
                <a:t>corrupted</a:t>
              </a:r>
            </a:p>
            <a:p>
              <a:pPr defTabSz="685800"/>
              <a:r>
                <a:rPr lang="en-US" sz="900" dirty="0">
                  <a:solidFill>
                    <a:srgbClr val="000000"/>
                  </a:solidFill>
                  <a:latin typeface="Arial"/>
                </a:rPr>
                <a:t>input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187583" y="3333918"/>
              <a:ext cx="2307314" cy="782294"/>
            </a:xfrm>
            <a:prstGeom prst="rect">
              <a:avLst/>
            </a:prstGeom>
            <a:noFill/>
          </p:spPr>
          <p:txBody>
            <a:bodyPr wrap="none" lIns="34290" rIns="34290" rtlCol="0" anchor="ctr" anchorCtr="0">
              <a:spAutoFit/>
            </a:bodyPr>
            <a:lstStyle/>
            <a:p>
              <a:pPr algn="ctr" defTabSz="685800"/>
              <a:r>
                <a:rPr lang="en-US" sz="900" dirty="0">
                  <a:solidFill>
                    <a:srgbClr val="000000"/>
                  </a:solidFill>
                  <a:latin typeface="Arial"/>
                </a:rPr>
                <a:t>hidden, explanatory</a:t>
              </a:r>
            </a:p>
            <a:p>
              <a:pPr algn="ctr" defTabSz="685800"/>
              <a:r>
                <a:rPr lang="en-US" sz="900" dirty="0">
                  <a:solidFill>
                    <a:srgbClr val="000000"/>
                  </a:solidFill>
                  <a:latin typeface="Arial"/>
                </a:rPr>
                <a:t>variables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6898847" y="3333920"/>
              <a:ext cx="1647295" cy="782294"/>
            </a:xfrm>
            <a:prstGeom prst="rect">
              <a:avLst/>
            </a:prstGeom>
            <a:noFill/>
          </p:spPr>
          <p:txBody>
            <a:bodyPr wrap="none" lIns="34290" rIns="34290" rtlCol="0" anchor="ctr" anchorCtr="0">
              <a:spAutoFit/>
            </a:bodyPr>
            <a:lstStyle/>
            <a:p>
              <a:pPr algn="r" defTabSz="685800"/>
              <a:r>
                <a:rPr lang="en-US" sz="900" dirty="0">
                  <a:solidFill>
                    <a:srgbClr val="000000"/>
                  </a:solidFill>
                  <a:latin typeface="Arial"/>
                </a:rPr>
                <a:t>reconstructed</a:t>
              </a:r>
            </a:p>
            <a:p>
              <a:pPr algn="r" defTabSz="685800"/>
              <a:r>
                <a:rPr lang="en-US" sz="900" dirty="0">
                  <a:solidFill>
                    <a:srgbClr val="000000"/>
                  </a:solidFill>
                  <a:latin typeface="Arial"/>
                </a:rPr>
                <a:t>input</a:t>
              </a:r>
            </a:p>
          </p:txBody>
        </p:sp>
        <p:sp>
          <p:nvSpPr>
            <p:cNvPr id="26" name="Trapezoid 25"/>
            <p:cNvSpPr/>
            <p:nvPr/>
          </p:nvSpPr>
          <p:spPr bwMode="auto">
            <a:xfrm rot="5400000">
              <a:off x="2884511" y="1325880"/>
              <a:ext cx="1828800" cy="1920240"/>
            </a:xfrm>
            <a:prstGeom prst="trapezoid">
              <a:avLst>
                <a:gd name="adj" fmla="val 33854"/>
              </a:avLst>
            </a:prstGeom>
            <a:solidFill>
              <a:schemeClr val="bg2"/>
            </a:solidFill>
            <a:ln w="9525">
              <a:solidFill>
                <a:srgbClr val="000000"/>
              </a:solidFill>
              <a:headEnd/>
              <a:tailEnd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4000" tIns="54000" rIns="54000" bIns="5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135731" indent="-135731" algn="ctr" defTabSz="685800" eaLnBrk="0" hangingPunct="0">
                <a:buClr>
                  <a:srgbClr val="FFFFFF"/>
                </a:buClr>
                <a:buFont typeface="Arial" pitchFamily="34" charset="0"/>
                <a:buChar char="–"/>
              </a:pPr>
              <a:endParaRPr lang="en-US" sz="900" b="1" kern="0" dirty="0" err="1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206198" y="1962836"/>
              <a:ext cx="1475416" cy="8800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>
                <a:buClr>
                  <a:srgbClr val="635A54"/>
                </a:buClr>
              </a:pPr>
              <a:r>
                <a:rPr lang="en-US" sz="1050" dirty="0">
                  <a:solidFill>
                    <a:srgbClr val="FFFFFF"/>
                  </a:solidFill>
                  <a:latin typeface="Arial"/>
                </a:rPr>
                <a:t>Encoder</a:t>
              </a:r>
            </a:p>
            <a:p>
              <a:pPr defTabSz="685800">
                <a:buClr>
                  <a:srgbClr val="635A54"/>
                </a:buClr>
              </a:pPr>
              <a:r>
                <a:rPr lang="en-US" sz="1050" dirty="0">
                  <a:solidFill>
                    <a:srgbClr val="FFFFFF"/>
                  </a:solidFill>
                  <a:latin typeface="Arial"/>
                </a:rPr>
                <a:t>Network</a:t>
              </a:r>
            </a:p>
          </p:txBody>
        </p:sp>
        <p:sp>
          <p:nvSpPr>
            <p:cNvPr id="28" name="Trapezoid 27"/>
            <p:cNvSpPr/>
            <p:nvPr/>
          </p:nvSpPr>
          <p:spPr bwMode="auto">
            <a:xfrm rot="16200000">
              <a:off x="5919786" y="1325881"/>
              <a:ext cx="1828800" cy="1920240"/>
            </a:xfrm>
            <a:prstGeom prst="trapezoid">
              <a:avLst>
                <a:gd name="adj" fmla="val 33854"/>
              </a:avLst>
            </a:prstGeom>
            <a:solidFill>
              <a:schemeClr val="bg2"/>
            </a:solidFill>
            <a:ln w="9525">
              <a:solidFill>
                <a:srgbClr val="000000"/>
              </a:solidFill>
              <a:headEnd/>
              <a:tailEnd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4000" tIns="54000" rIns="54000" bIns="5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135731" indent="-135731" algn="ctr" defTabSz="685800" eaLnBrk="0" hangingPunct="0">
                <a:buClr>
                  <a:srgbClr val="FFFFFF"/>
                </a:buClr>
                <a:buFont typeface="Arial" pitchFamily="34" charset="0"/>
                <a:buChar char="–"/>
              </a:pPr>
              <a:endParaRPr lang="en-US" sz="900" b="1" kern="0" dirty="0" err="1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6373430" y="1962836"/>
              <a:ext cx="1492604" cy="8800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>
                <a:buClr>
                  <a:srgbClr val="635A54"/>
                </a:buClr>
              </a:pPr>
              <a:r>
                <a:rPr lang="en-US" sz="1050" dirty="0">
                  <a:solidFill>
                    <a:srgbClr val="FFFFFF"/>
                  </a:solidFill>
                  <a:latin typeface="Arial"/>
                </a:rPr>
                <a:t>Decoder</a:t>
              </a:r>
            </a:p>
            <a:p>
              <a:pPr defTabSz="685800">
                <a:buClr>
                  <a:srgbClr val="635A54"/>
                </a:buClr>
              </a:pPr>
              <a:r>
                <a:rPr lang="en-US" sz="1050" dirty="0">
                  <a:solidFill>
                    <a:srgbClr val="FFFFFF"/>
                  </a:solidFill>
                  <a:latin typeface="Arial"/>
                </a:rPr>
                <a:t>Network</a:t>
              </a:r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1343620" y="792538"/>
            <a:ext cx="264880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28588" indent="-128588" defTabSz="685800">
              <a:buClr>
                <a:srgbClr val="635A54"/>
              </a:buClr>
              <a:buFont typeface="Arial" pitchFamily="34" charset="0"/>
              <a:buChar char="–"/>
            </a:pPr>
            <a:r>
              <a:rPr lang="en-US" sz="900" b="1" dirty="0">
                <a:solidFill>
                  <a:srgbClr val="635A54"/>
                </a:solidFill>
                <a:latin typeface="Arial"/>
              </a:rPr>
              <a:t>Stacked Denoising Autoencoders (SDAEs)</a:t>
            </a:r>
          </a:p>
        </p:txBody>
      </p:sp>
      <p:sp>
        <p:nvSpPr>
          <p:cNvPr id="37" name="Content Placeholder 2"/>
          <p:cNvSpPr txBox="1">
            <a:spLocks/>
          </p:cNvSpPr>
          <p:nvPr/>
        </p:nvSpPr>
        <p:spPr>
          <a:xfrm>
            <a:off x="5145145" y="889271"/>
            <a:ext cx="2885600" cy="40756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70000" indent="-270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270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0000" indent="-270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81088" indent="-270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50000" indent="-270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–"/>
              <a:defRPr sz="1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20000" indent="-270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00000" indent="-270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70000" indent="-270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40000" indent="-270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02500" indent="-202500" defTabSz="685800">
              <a:spcAft>
                <a:spcPts val="450"/>
              </a:spcAft>
              <a:buClr>
                <a:srgbClr val="635A54"/>
              </a:buClr>
            </a:pPr>
            <a:r>
              <a:rPr lang="en-US" sz="1200" b="1" dirty="0">
                <a:solidFill>
                  <a:srgbClr val="635A54"/>
                </a:solidFill>
                <a:latin typeface="Arial"/>
              </a:rPr>
              <a:t>Goal: </a:t>
            </a:r>
            <a:r>
              <a:rPr lang="en-US" sz="1200" dirty="0">
                <a:solidFill>
                  <a:srgbClr val="635A54"/>
                </a:solidFill>
                <a:latin typeface="Arial"/>
              </a:rPr>
              <a:t>Reconstruct Input, learning features in the process</a:t>
            </a:r>
            <a:endParaRPr lang="en-US" sz="1200" b="1" dirty="0">
              <a:solidFill>
                <a:srgbClr val="635A54"/>
              </a:solidFill>
              <a:latin typeface="Arial"/>
            </a:endParaRPr>
          </a:p>
          <a:p>
            <a:pPr marL="202500" indent="-202500" defTabSz="685800">
              <a:spcAft>
                <a:spcPts val="450"/>
              </a:spcAft>
              <a:buClr>
                <a:srgbClr val="635A54"/>
              </a:buClr>
            </a:pPr>
            <a:r>
              <a:rPr lang="en-US" sz="1200" b="1" dirty="0">
                <a:solidFill>
                  <a:srgbClr val="FF6600"/>
                </a:solidFill>
                <a:latin typeface="Arial"/>
              </a:rPr>
              <a:t>Unsupervised</a:t>
            </a:r>
            <a:r>
              <a:rPr lang="en-US" sz="1200" dirty="0">
                <a:solidFill>
                  <a:srgbClr val="000000"/>
                </a:solidFill>
                <a:latin typeface="Arial"/>
              </a:rPr>
              <a:t>: discover hidden, explanatory variables; discover structure/clusters</a:t>
            </a:r>
          </a:p>
          <a:p>
            <a:pPr marL="202500" indent="-202500" defTabSz="685800">
              <a:spcAft>
                <a:spcPts val="450"/>
              </a:spcAft>
              <a:buClr>
                <a:srgbClr val="635A54"/>
              </a:buClr>
            </a:pPr>
            <a:r>
              <a:rPr lang="en-US" sz="1200" dirty="0">
                <a:solidFill>
                  <a:srgbClr val="000000"/>
                </a:solidFill>
                <a:latin typeface="Arial"/>
              </a:rPr>
              <a:t>Nonlinear: learns local directions of variation in the data </a:t>
            </a:r>
          </a:p>
          <a:p>
            <a:pPr marL="202500" indent="-202500" defTabSz="685800">
              <a:spcAft>
                <a:spcPts val="450"/>
              </a:spcAft>
              <a:buClr>
                <a:srgbClr val="635A54"/>
              </a:buClr>
            </a:pPr>
            <a:r>
              <a:rPr lang="en-US" sz="1200" dirty="0">
                <a:solidFill>
                  <a:srgbClr val="000000"/>
                </a:solidFill>
                <a:latin typeface="Arial"/>
              </a:rPr>
              <a:t>Scales to high dimensions</a:t>
            </a:r>
          </a:p>
          <a:p>
            <a:pPr marL="202500" indent="-202500" defTabSz="685800">
              <a:spcAft>
                <a:spcPts val="450"/>
              </a:spcAft>
              <a:buClr>
                <a:srgbClr val="635A54"/>
              </a:buClr>
            </a:pPr>
            <a:r>
              <a:rPr lang="en-US" sz="1200" dirty="0">
                <a:solidFill>
                  <a:srgbClr val="000000"/>
                </a:solidFill>
                <a:latin typeface="Arial"/>
              </a:rPr>
              <a:t>Robust to noise: e.g. SDAEs must learn to correct corrupted inputs</a:t>
            </a:r>
          </a:p>
          <a:p>
            <a:pPr marL="202500" indent="-202500" defTabSz="685800">
              <a:spcAft>
                <a:spcPts val="450"/>
              </a:spcAft>
              <a:buClr>
                <a:srgbClr val="635A54"/>
              </a:buClr>
            </a:pPr>
            <a:r>
              <a:rPr lang="en-US" sz="1200" b="1" dirty="0" err="1">
                <a:solidFill>
                  <a:srgbClr val="000000"/>
                </a:solidFill>
                <a:latin typeface="Arial"/>
              </a:rPr>
              <a:t>Variational</a:t>
            </a:r>
            <a:r>
              <a:rPr lang="en-US" sz="1200" b="1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Arial"/>
              </a:rPr>
              <a:t>architecture adds Gaussian stochasticity to hidden layer, incorporating Bayesian modeling techniques and giving architecture </a:t>
            </a:r>
            <a:r>
              <a:rPr lang="en-US" sz="1200" b="1" i="1" dirty="0">
                <a:solidFill>
                  <a:srgbClr val="000000"/>
                </a:solidFill>
                <a:latin typeface="Arial"/>
              </a:rPr>
              <a:t>generative</a:t>
            </a:r>
            <a:r>
              <a:rPr lang="en-US" sz="1200" dirty="0">
                <a:solidFill>
                  <a:srgbClr val="000000"/>
                </a:solidFill>
                <a:latin typeface="Arial"/>
              </a:rPr>
              <a:t> capability</a:t>
            </a:r>
            <a:endParaRPr lang="en-US" sz="1200" b="1" dirty="0">
              <a:solidFill>
                <a:srgbClr val="000000"/>
              </a:solidFill>
              <a:latin typeface="Arial"/>
            </a:endParaRPr>
          </a:p>
          <a:p>
            <a:pPr marL="202500" indent="-202500" defTabSz="685800">
              <a:spcAft>
                <a:spcPts val="450"/>
              </a:spcAft>
              <a:buClr>
                <a:srgbClr val="635A54"/>
              </a:buClr>
            </a:pPr>
            <a:endParaRPr lang="en-US" sz="1200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 rotWithShape="1">
          <a:blip r:embed="rId8"/>
          <a:srcRect b="7968"/>
          <a:stretch/>
        </p:blipFill>
        <p:spPr>
          <a:xfrm>
            <a:off x="1177127" y="2662818"/>
            <a:ext cx="2984501" cy="2023483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1382463" y="2514600"/>
            <a:ext cx="212301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28588" indent="-128588" defTabSz="685800">
              <a:buClr>
                <a:srgbClr val="635A54"/>
              </a:buClr>
              <a:buFont typeface="Arial" pitchFamily="34" charset="0"/>
              <a:buChar char="–"/>
            </a:pPr>
            <a:r>
              <a:rPr lang="en-US" sz="900" b="1" dirty="0" err="1">
                <a:solidFill>
                  <a:srgbClr val="635A54"/>
                </a:solidFill>
                <a:latin typeface="Arial"/>
              </a:rPr>
              <a:t>Variational</a:t>
            </a:r>
            <a:r>
              <a:rPr lang="en-US" sz="900" b="1" dirty="0">
                <a:solidFill>
                  <a:srgbClr val="635A54"/>
                </a:solidFill>
                <a:latin typeface="Arial"/>
              </a:rPr>
              <a:t> Autoencoders (VAEs)</a:t>
            </a:r>
          </a:p>
        </p:txBody>
      </p:sp>
    </p:spTree>
    <p:extLst>
      <p:ext uri="{BB962C8B-B14F-4D97-AF65-F5344CB8AC3E}">
        <p14:creationId xmlns:p14="http://schemas.microsoft.com/office/powerpoint/2010/main" val="26696918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5901" y="206240"/>
            <a:ext cx="5682854" cy="507831"/>
          </a:xfrm>
        </p:spPr>
        <p:txBody>
          <a:bodyPr/>
          <a:lstStyle/>
          <a:p>
            <a:r>
              <a:rPr lang="en-US" dirty="0"/>
              <a:t>Adversarial Autoencoders: Merging Autoencoder and GAN concepts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>
          <a:xfrm>
            <a:off x="1416844" y="3200401"/>
            <a:ext cx="6317456" cy="1190627"/>
          </a:xfrm>
        </p:spPr>
        <p:txBody>
          <a:bodyPr/>
          <a:lstStyle/>
          <a:p>
            <a:r>
              <a:rPr lang="en-US" dirty="0"/>
              <a:t>Similar to a </a:t>
            </a:r>
            <a:r>
              <a:rPr lang="en-US" b="1" dirty="0" err="1"/>
              <a:t>Variational</a:t>
            </a:r>
            <a:r>
              <a:rPr lang="en-US" b="1" dirty="0"/>
              <a:t> Autoencoder,</a:t>
            </a:r>
            <a:r>
              <a:rPr lang="en-US" dirty="0"/>
              <a:t> Except it replaces </a:t>
            </a:r>
            <a:r>
              <a:rPr lang="en-US" b="1" dirty="0"/>
              <a:t>Gaussian Stochasticity</a:t>
            </a:r>
            <a:r>
              <a:rPr lang="en-US" dirty="0"/>
              <a:t> in the hidden layer with </a:t>
            </a:r>
            <a:r>
              <a:rPr lang="en-US" b="1" dirty="0"/>
              <a:t>an adversarial network</a:t>
            </a:r>
            <a:r>
              <a:rPr lang="en-US" dirty="0"/>
              <a:t> like a GAN.</a:t>
            </a:r>
          </a:p>
          <a:p>
            <a:r>
              <a:rPr lang="en-US" dirty="0"/>
              <a:t>Also used for </a:t>
            </a:r>
            <a:r>
              <a:rPr lang="en-US" b="1" dirty="0"/>
              <a:t>feature learning and dimensionality reduction,</a:t>
            </a:r>
            <a:r>
              <a:rPr lang="en-US" dirty="0"/>
              <a:t> but could also be used for </a:t>
            </a:r>
            <a:r>
              <a:rPr lang="en-US" b="1" dirty="0"/>
              <a:t>machine generation of data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defTabSz="685800"/>
            <a:fld id="{9F9F533D-B52E-4A2F-BF72-0ADD2D94BD75}" type="slidenum">
              <a:rPr lang="en-GB">
                <a:solidFill>
                  <a:srgbClr val="9A8B7D"/>
                </a:solidFill>
                <a:latin typeface="Arial"/>
              </a:rPr>
              <a:pPr defTabSz="685800"/>
              <a:t>32</a:t>
            </a:fld>
            <a:endParaRPr lang="en-GB">
              <a:solidFill>
                <a:srgbClr val="9A8B7D"/>
              </a:solidFill>
              <a:latin typeface="Arial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5192" y="906506"/>
            <a:ext cx="4503563" cy="2217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5205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Learning Frameworks and Libraries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There are a lot….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30"/>
          </p:nvPr>
        </p:nvSpPr>
        <p:spPr/>
        <p:txBody>
          <a:bodyPr/>
          <a:lstStyle/>
          <a:p>
            <a:pPr algn="ctr"/>
            <a:r>
              <a:rPr lang="en-US"/>
              <a:t>Insert your date / confidentiality text here</a:t>
            </a:r>
            <a:endParaRPr lang="en-GB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33</a:t>
            </a:fld>
            <a:endParaRPr lang="en-GB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5750" y="2095500"/>
            <a:ext cx="952500" cy="9525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0650" y="1178010"/>
            <a:ext cx="4293924" cy="3398334"/>
          </a:xfrm>
          <a:prstGeom prst="rect">
            <a:avLst/>
          </a:prstGeom>
        </p:spPr>
      </p:pic>
      <p:sp>
        <p:nvSpPr>
          <p:cNvPr id="13" name="Oval 12"/>
          <p:cNvSpPr/>
          <p:nvPr/>
        </p:nvSpPr>
        <p:spPr bwMode="auto">
          <a:xfrm>
            <a:off x="2420649" y="3130378"/>
            <a:ext cx="1565429" cy="1573624"/>
          </a:xfrm>
          <a:prstGeom prst="ellipse">
            <a:avLst/>
          </a:prstGeom>
          <a:noFill/>
          <a:ln>
            <a:solidFill>
              <a:schemeClr val="bg2"/>
            </a:solidFill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 eaLnBrk="0" fontAlgn="auto" hangingPunct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itchFamily="34" charset="0"/>
              <a:buChar char="–"/>
            </a:pPr>
            <a:endParaRPr lang="en-US" sz="1200" b="1" kern="0" dirty="0" err="1">
              <a:solidFill>
                <a:srgbClr val="FFFFFF"/>
              </a:solidFill>
              <a:latin typeface="Arial"/>
            </a:endParaRPr>
          </a:p>
        </p:txBody>
      </p:sp>
      <p:cxnSp>
        <p:nvCxnSpPr>
          <p:cNvPr id="15" name="Straight Arrow Connector 14"/>
          <p:cNvCxnSpPr>
            <a:stCxn id="13" idx="2"/>
            <a:endCxn id="18" idx="3"/>
          </p:cNvCxnSpPr>
          <p:nvPr/>
        </p:nvCxnSpPr>
        <p:spPr>
          <a:xfrm flipH="1" flipV="1">
            <a:off x="1606378" y="3352800"/>
            <a:ext cx="814271" cy="5643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29525" y="4189762"/>
            <a:ext cx="22300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Clr>
                <a:schemeClr val="tx1"/>
              </a:buClr>
              <a:buFont typeface="Arial" pitchFamily="34" charset="0"/>
              <a:buChar char="–"/>
            </a:pPr>
            <a:r>
              <a:rPr lang="en-US" sz="1200" dirty="0"/>
              <a:t>No longer being maintained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63" r="16232"/>
          <a:stretch/>
        </p:blipFill>
        <p:spPr>
          <a:xfrm>
            <a:off x="129525" y="2568415"/>
            <a:ext cx="1476853" cy="1568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3757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0" y="215024"/>
            <a:ext cx="9144000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 dirty="0">
                <a:solidFill>
                  <a:srgbClr val="F36633"/>
                </a:solidFill>
              </a:rPr>
              <a:t>Deep Learning</a:t>
            </a:r>
            <a:endParaRPr lang="ru-RU" sz="3600" b="1" dirty="0">
              <a:solidFill>
                <a:srgbClr val="F36633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45616"/>
          <a:stretch/>
        </p:blipFill>
        <p:spPr>
          <a:xfrm>
            <a:off x="4278573" y="1428487"/>
            <a:ext cx="3640273" cy="225028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41386" y="3828810"/>
            <a:ext cx="343718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+mj-lt"/>
              </a:rPr>
              <a:t>What society thinks I do…</a:t>
            </a:r>
          </a:p>
        </p:txBody>
      </p:sp>
      <p:sp>
        <p:nvSpPr>
          <p:cNvPr id="6" name="Rectangle 5"/>
          <p:cNvSpPr/>
          <p:nvPr/>
        </p:nvSpPr>
        <p:spPr>
          <a:xfrm>
            <a:off x="4481659" y="3828810"/>
            <a:ext cx="343718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What other coworkers think I do…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755" y="1536882"/>
            <a:ext cx="3729573" cy="1964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3795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0" y="228795"/>
            <a:ext cx="9144000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>
                <a:solidFill>
                  <a:srgbClr val="F36633"/>
                </a:solidFill>
              </a:rPr>
              <a:t>What I really do …</a:t>
            </a:r>
            <a:endParaRPr lang="ru-RU" sz="3200" b="1" dirty="0">
              <a:solidFill>
                <a:srgbClr val="F36633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5192" y="1145059"/>
            <a:ext cx="4158559" cy="3400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9124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GB" dirty="0"/>
              <a:t>Preface: Important ‘Machine Learning Fundamentals’</a:t>
            </a:r>
          </a:p>
          <a:p>
            <a:r>
              <a:rPr lang="en-GB" dirty="0"/>
              <a:t>What are Artificial Neural Networks?</a:t>
            </a:r>
          </a:p>
          <a:p>
            <a:r>
              <a:rPr lang="en-GB" dirty="0"/>
              <a:t>Key technical principles of Artificial Neural Networks</a:t>
            </a:r>
          </a:p>
          <a:p>
            <a:r>
              <a:rPr lang="en-GB" dirty="0"/>
              <a:t>Typical Deep Learning Architectures</a:t>
            </a:r>
          </a:p>
          <a:p>
            <a:r>
              <a:rPr lang="en-GB" dirty="0"/>
              <a:t>Deep Learning Frameworks and Libraries</a:t>
            </a:r>
          </a:p>
          <a:p>
            <a:r>
              <a:rPr lang="en-GB" dirty="0">
                <a:solidFill>
                  <a:schemeClr val="accent1"/>
                </a:solidFill>
              </a:rPr>
              <a:t>Applications of Deep Learning in Drug Discovery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Outline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36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2917205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3496050" y="1248362"/>
            <a:ext cx="6324289" cy="19159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8588" indent="-128588">
              <a:buClr>
                <a:schemeClr val="tx1"/>
              </a:buClr>
              <a:buFont typeface="Arial" pitchFamily="34" charset="0"/>
              <a:buChar char="–"/>
            </a:pPr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Explosive growth in biomedical publications on Deep Learning beginning 2010</a:t>
            </a:r>
          </a:p>
          <a:p>
            <a:pPr marL="128588" indent="-128588">
              <a:buClr>
                <a:schemeClr val="tx1"/>
              </a:buClr>
              <a:buFont typeface="Arial" pitchFamily="34" charset="0"/>
              <a:buChar char="–"/>
            </a:pPr>
            <a:endParaRPr lang="en-US" sz="12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8588" indent="-128588">
              <a:buClr>
                <a:schemeClr val="tx1"/>
              </a:buClr>
              <a:buFont typeface="Arial" pitchFamily="34" charset="0"/>
              <a:buChar char="–"/>
            </a:pPr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Reviews</a:t>
            </a:r>
          </a:p>
          <a:p>
            <a:pPr marL="471488" lvl="1" indent="-128588">
              <a:buClr>
                <a:schemeClr val="tx1"/>
              </a:buClr>
              <a:buFont typeface="Arial" pitchFamily="34" charset="0"/>
              <a:buChar char="–"/>
            </a:pPr>
            <a:r>
              <a:rPr lang="en-US" sz="825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Ching et al. preprint. Opportunities And Obstacles For Deep Learning In Biology And Medicine.</a:t>
            </a:r>
            <a:endParaRPr lang="en-US" sz="825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71488" lvl="1" indent="-128588">
              <a:buClr>
                <a:schemeClr val="tx1"/>
              </a:buClr>
              <a:buFont typeface="Arial" pitchFamily="34" charset="0"/>
              <a:buChar char="–"/>
            </a:pPr>
            <a:r>
              <a:rPr lang="en-US" sz="825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Tran et al. 2018. Deep Omics.</a:t>
            </a:r>
            <a:endParaRPr lang="en-US" sz="825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71488" lvl="1" indent="-128588">
              <a:buClr>
                <a:schemeClr val="tx1"/>
              </a:buClr>
              <a:buFont typeface="Arial" pitchFamily="34" charset="0"/>
              <a:buChar char="–"/>
            </a:pPr>
            <a:r>
              <a:rPr lang="en-US" sz="825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Miotto et al. 2017. Deep learning for healthcare: review, opportunities and challenges.</a:t>
            </a:r>
            <a:endParaRPr lang="en-US" sz="825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71488" lvl="1" indent="-128588">
              <a:buClr>
                <a:schemeClr val="tx1"/>
              </a:buClr>
              <a:buFont typeface="Arial" pitchFamily="34" charset="0"/>
              <a:buChar char="–"/>
            </a:pPr>
            <a:r>
              <a:rPr lang="en-US" sz="825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Min et al. 2017. Deep learning in bioinformatics.</a:t>
            </a:r>
            <a:endParaRPr lang="en-US" sz="825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71488" lvl="1" indent="-128588">
              <a:buClr>
                <a:schemeClr val="tx1"/>
              </a:buClr>
              <a:buFont typeface="Arial" pitchFamily="34" charset="0"/>
              <a:buChar char="–"/>
            </a:pPr>
            <a:r>
              <a:rPr lang="en-US" sz="825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Mamoshina et al. 2016. Applications of Deep Learning in Biomedicine.</a:t>
            </a:r>
            <a:endParaRPr lang="en-US" sz="825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71488" lvl="1" indent="-128588">
              <a:buClr>
                <a:schemeClr val="tx1"/>
              </a:buClr>
              <a:buFont typeface="Arial" pitchFamily="34" charset="0"/>
              <a:buChar char="–"/>
            </a:pPr>
            <a:r>
              <a:rPr lang="en-US" sz="825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Angermueller et al. 2016. Deep learning for computational biology.</a:t>
            </a:r>
            <a:endParaRPr lang="en-US" sz="825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71488" lvl="1" indent="-128588">
              <a:buClr>
                <a:schemeClr val="tx1"/>
              </a:buClr>
              <a:buFont typeface="Arial" pitchFamily="34" charset="0"/>
              <a:buChar char="–"/>
            </a:pPr>
            <a:r>
              <a:rPr lang="en-US" sz="825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hlinkClick r:id="rId8"/>
              </a:rPr>
              <a:t>Rampasek et al. 2016. </a:t>
            </a:r>
            <a:r>
              <a:rPr lang="en-US" sz="825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hlinkClick r:id="rId8"/>
              </a:rPr>
              <a:t>TensorFlow</a:t>
            </a:r>
            <a:r>
              <a:rPr lang="en-US" sz="825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hlinkClick r:id="rId8"/>
              </a:rPr>
              <a:t>: Biology's Gateway to Deep Learning?</a:t>
            </a:r>
            <a:endParaRPr lang="en-US" sz="825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71488" lvl="1" indent="-128588">
              <a:buClr>
                <a:schemeClr val="tx1"/>
              </a:buClr>
              <a:buFont typeface="Arial" pitchFamily="34" charset="0"/>
              <a:buChar char="–"/>
            </a:pPr>
            <a:r>
              <a:rPr lang="en-US" sz="825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hlinkClick r:id="rId9"/>
              </a:rPr>
              <a:t>Ekins et al. 2016. The Next Era: Deep Learning in Pharmaceutical Research.</a:t>
            </a:r>
            <a:endParaRPr lang="en-US" sz="825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71488" lvl="1" indent="-128588">
              <a:buClr>
                <a:schemeClr val="tx1"/>
              </a:buClr>
              <a:buFont typeface="Arial" pitchFamily="34" charset="0"/>
              <a:buChar char="–"/>
            </a:pPr>
            <a:r>
              <a:rPr lang="en-US" sz="825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hlinkClick r:id="rId10"/>
              </a:rPr>
              <a:t>Gawehn et al. 2016. Deep Learning in Drug Discovery.</a:t>
            </a:r>
            <a:endParaRPr lang="en-US" sz="825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71488" lvl="1" indent="-128588">
              <a:buClr>
                <a:schemeClr val="tx1"/>
              </a:buClr>
              <a:buFont typeface="Arial" pitchFamily="34" charset="0"/>
              <a:buChar char="–"/>
            </a:pPr>
            <a:r>
              <a:rPr lang="en-US" sz="825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hlinkClick r:id="rId11"/>
              </a:rPr>
              <a:t>LeCun et al. 2015. Deep Learning.</a:t>
            </a:r>
            <a:endParaRPr lang="en-US" sz="825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Growing Applications in Biology and Medicine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D6C05C4-8C04-4E6F-959B-1F20467A56D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9152" y="4229687"/>
            <a:ext cx="8424000" cy="215444"/>
          </a:xfrm>
        </p:spPr>
        <p:txBody>
          <a:bodyPr/>
          <a:lstStyle/>
          <a:p>
            <a:r>
              <a:rPr lang="en-US" dirty="0"/>
              <a:t>Slide Credit: Andrew Rouillard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Neural Networks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9F9F533D-B52E-4A2F-BF72-0ADD2D94BD75}" type="slidenum">
              <a:rPr lang="en-GB" smtClean="0">
                <a:solidFill>
                  <a:srgbClr val="9A8B7D"/>
                </a:solidFill>
              </a:rPr>
              <a:pPr/>
              <a:t>37</a:t>
            </a:fld>
            <a:endParaRPr lang="en-GB">
              <a:solidFill>
                <a:srgbClr val="9A8B7D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050" y="1517850"/>
            <a:ext cx="3429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02981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FE68A365-1D9F-4285-A89C-4038CBB0AF85}"/>
              </a:ext>
            </a:extLst>
          </p:cNvPr>
          <p:cNvGraphicFramePr>
            <a:graphicFrameLocks noGrp="1"/>
          </p:cNvGraphicFramePr>
          <p:nvPr>
            <p:ph sz="quarter" idx="12"/>
            <p:extLst>
              <p:ext uri="{D42A27DB-BD31-4B8C-83A1-F6EECF244321}">
                <p14:modId xmlns:p14="http://schemas.microsoft.com/office/powerpoint/2010/main" val="3835868232"/>
              </p:ext>
            </p:extLst>
          </p:nvPr>
        </p:nvGraphicFramePr>
        <p:xfrm>
          <a:off x="358775" y="1192213"/>
          <a:ext cx="8423275" cy="30702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itle 3">
            <a:extLst>
              <a:ext uri="{FF2B5EF4-FFF2-40B4-BE49-F238E27FC236}">
                <a16:creationId xmlns:a16="http://schemas.microsoft.com/office/drawing/2014/main" id="{F55B69CC-3801-4DA3-A03A-06D328EDB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Drug Development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8EDF2C-738A-4763-96FA-720C5A60E1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54904" y="1132631"/>
            <a:ext cx="5347871" cy="86943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C25E313-9E49-464B-A8B2-A7F25CE99592}"/>
              </a:ext>
            </a:extLst>
          </p:cNvPr>
          <p:cNvSpPr txBox="1"/>
          <p:nvPr/>
        </p:nvSpPr>
        <p:spPr>
          <a:xfrm>
            <a:off x="1554904" y="2002070"/>
            <a:ext cx="8996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buClr>
                <a:schemeClr val="tx1"/>
              </a:buClr>
            </a:pPr>
            <a:r>
              <a:rPr lang="en-US" sz="1000" dirty="0"/>
              <a:t>Target </a:t>
            </a:r>
          </a:p>
          <a:p>
            <a:pPr algn="ctr">
              <a:buClr>
                <a:schemeClr val="tx1"/>
              </a:buClr>
            </a:pPr>
            <a:r>
              <a:rPr lang="en-US" sz="1000" dirty="0"/>
              <a:t>Identification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0E08C5-07C1-4EE4-930D-567C0EAB4AAC}"/>
              </a:ext>
            </a:extLst>
          </p:cNvPr>
          <p:cNvSpPr txBox="1"/>
          <p:nvPr/>
        </p:nvSpPr>
        <p:spPr>
          <a:xfrm>
            <a:off x="2386209" y="2002070"/>
            <a:ext cx="10756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tx1"/>
              </a:buClr>
            </a:pPr>
            <a:r>
              <a:rPr lang="en-US" sz="1000" dirty="0"/>
              <a:t>Lead </a:t>
            </a:r>
          </a:p>
          <a:p>
            <a:pPr algn="ctr">
              <a:buClr>
                <a:schemeClr val="tx1"/>
              </a:buClr>
            </a:pPr>
            <a:r>
              <a:rPr lang="en-US" sz="1000" dirty="0"/>
              <a:t>Discovery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03997F9-F7A4-43BC-B40E-DC58625A0E74}"/>
              </a:ext>
            </a:extLst>
          </p:cNvPr>
          <p:cNvSpPr txBox="1"/>
          <p:nvPr/>
        </p:nvSpPr>
        <p:spPr>
          <a:xfrm>
            <a:off x="3217514" y="2002070"/>
            <a:ext cx="10756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tx1"/>
              </a:buClr>
            </a:pPr>
            <a:r>
              <a:rPr lang="en-US" sz="1000" dirty="0"/>
              <a:t>Medicinal Chemistry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639BBB1-DDD4-4A3D-84F2-9FC5C4197457}"/>
              </a:ext>
            </a:extLst>
          </p:cNvPr>
          <p:cNvSpPr txBox="1"/>
          <p:nvPr/>
        </p:nvSpPr>
        <p:spPr>
          <a:xfrm>
            <a:off x="4120173" y="2002070"/>
            <a:ext cx="10756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tx1"/>
              </a:buClr>
            </a:pPr>
            <a:r>
              <a:rPr lang="en-US" sz="1000" dirty="0"/>
              <a:t>In Vitro </a:t>
            </a:r>
          </a:p>
          <a:p>
            <a:pPr algn="ctr">
              <a:buClr>
                <a:schemeClr val="tx1"/>
              </a:buClr>
            </a:pPr>
            <a:r>
              <a:rPr lang="en-US" sz="1000" dirty="0"/>
              <a:t>Studies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E937587-2E4F-481C-ABD5-90FE6CD9AF5E}"/>
              </a:ext>
            </a:extLst>
          </p:cNvPr>
          <p:cNvSpPr txBox="1"/>
          <p:nvPr/>
        </p:nvSpPr>
        <p:spPr>
          <a:xfrm>
            <a:off x="5010616" y="2002070"/>
            <a:ext cx="10756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tx1"/>
              </a:buClr>
            </a:pPr>
            <a:r>
              <a:rPr lang="en-US" sz="1000" dirty="0"/>
              <a:t>In Vivo </a:t>
            </a:r>
          </a:p>
          <a:p>
            <a:pPr algn="ctr">
              <a:buClr>
                <a:schemeClr val="tx1"/>
              </a:buClr>
            </a:pPr>
            <a:r>
              <a:rPr lang="en-US" sz="1000" dirty="0"/>
              <a:t>Studies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3AC7745-8BF2-4331-87DA-9D6F94528972}"/>
              </a:ext>
            </a:extLst>
          </p:cNvPr>
          <p:cNvSpPr txBox="1"/>
          <p:nvPr/>
        </p:nvSpPr>
        <p:spPr>
          <a:xfrm>
            <a:off x="5913275" y="2002070"/>
            <a:ext cx="10756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tx1"/>
              </a:buClr>
            </a:pPr>
            <a:r>
              <a:rPr lang="en-US" sz="1000" dirty="0"/>
              <a:t>Clinical </a:t>
            </a:r>
          </a:p>
          <a:p>
            <a:pPr algn="ctr">
              <a:buClr>
                <a:schemeClr val="tx1"/>
              </a:buClr>
            </a:pPr>
            <a:r>
              <a:rPr lang="en-US" sz="1000" dirty="0"/>
              <a:t>Trials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DADA1A5-FBE3-4A82-946C-95799A4E6C5A}"/>
              </a:ext>
            </a:extLst>
          </p:cNvPr>
          <p:cNvSpPr txBox="1"/>
          <p:nvPr/>
        </p:nvSpPr>
        <p:spPr>
          <a:xfrm>
            <a:off x="1554904" y="2461762"/>
            <a:ext cx="811572" cy="1077218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>
              <a:buClr>
                <a:schemeClr val="tx1"/>
              </a:buClr>
            </a:pPr>
            <a:r>
              <a:rPr lang="en-US" sz="800" dirty="0">
                <a:solidFill>
                  <a:schemeClr val="bg1"/>
                </a:solidFill>
              </a:rPr>
              <a:t>- Cellular &amp; Genetic Targets</a:t>
            </a:r>
          </a:p>
          <a:p>
            <a:pPr>
              <a:buClr>
                <a:schemeClr val="tx1"/>
              </a:buClr>
            </a:pPr>
            <a:r>
              <a:rPr lang="en-US" sz="800" dirty="0">
                <a:solidFill>
                  <a:schemeClr val="bg1"/>
                </a:solidFill>
              </a:rPr>
              <a:t>- Genomics</a:t>
            </a:r>
          </a:p>
          <a:p>
            <a:pPr>
              <a:buClr>
                <a:schemeClr val="tx1"/>
              </a:buClr>
            </a:pPr>
            <a:r>
              <a:rPr lang="en-US" sz="800" dirty="0">
                <a:solidFill>
                  <a:schemeClr val="bg1"/>
                </a:solidFill>
              </a:rPr>
              <a:t>- </a:t>
            </a:r>
            <a:r>
              <a:rPr lang="en-US" sz="800" dirty="0" err="1">
                <a:solidFill>
                  <a:schemeClr val="bg1"/>
                </a:solidFill>
              </a:rPr>
              <a:t>RNASeq</a:t>
            </a:r>
            <a:endParaRPr lang="en-US" sz="800" dirty="0">
              <a:solidFill>
                <a:schemeClr val="bg1"/>
              </a:solidFill>
            </a:endParaRPr>
          </a:p>
          <a:p>
            <a:pPr>
              <a:buClr>
                <a:schemeClr val="tx1"/>
              </a:buClr>
            </a:pPr>
            <a:r>
              <a:rPr lang="en-US" sz="800" dirty="0">
                <a:solidFill>
                  <a:schemeClr val="bg1"/>
                </a:solidFill>
              </a:rPr>
              <a:t>- Proteomics</a:t>
            </a:r>
          </a:p>
          <a:p>
            <a:pPr marL="171450" indent="-1714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sz="800" dirty="0">
              <a:solidFill>
                <a:schemeClr val="bg1"/>
              </a:solidFill>
            </a:endParaRPr>
          </a:p>
          <a:p>
            <a:pPr marL="171450" indent="-171450" algn="ctr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26317BA-5050-4701-8093-E83A829FE44F}"/>
              </a:ext>
            </a:extLst>
          </p:cNvPr>
          <p:cNvSpPr txBox="1"/>
          <p:nvPr/>
        </p:nvSpPr>
        <p:spPr>
          <a:xfrm>
            <a:off x="2454509" y="2461762"/>
            <a:ext cx="879412" cy="1077218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>
              <a:buClr>
                <a:schemeClr val="tx1"/>
              </a:buClr>
            </a:pPr>
            <a:r>
              <a:rPr lang="en-US" sz="800" dirty="0">
                <a:solidFill>
                  <a:schemeClr val="bg1"/>
                </a:solidFill>
              </a:rPr>
              <a:t>- Synthesis</a:t>
            </a:r>
          </a:p>
          <a:p>
            <a:pPr>
              <a:buClr>
                <a:schemeClr val="tx1"/>
              </a:buClr>
            </a:pPr>
            <a:r>
              <a:rPr lang="en-US" sz="800" dirty="0">
                <a:solidFill>
                  <a:schemeClr val="bg1"/>
                </a:solidFill>
              </a:rPr>
              <a:t>- Combinatorial Chemistry</a:t>
            </a:r>
          </a:p>
          <a:p>
            <a:pPr>
              <a:buClr>
                <a:schemeClr val="tx1"/>
              </a:buClr>
            </a:pPr>
            <a:r>
              <a:rPr lang="en-US" sz="800" dirty="0">
                <a:solidFill>
                  <a:schemeClr val="bg1"/>
                </a:solidFill>
              </a:rPr>
              <a:t>- Assays</a:t>
            </a:r>
          </a:p>
          <a:p>
            <a:pPr>
              <a:buClr>
                <a:schemeClr val="tx1"/>
              </a:buClr>
            </a:pPr>
            <a:r>
              <a:rPr lang="en-US" sz="800" dirty="0">
                <a:solidFill>
                  <a:schemeClr val="bg1"/>
                </a:solidFill>
              </a:rPr>
              <a:t>- High-throughput screening</a:t>
            </a:r>
          </a:p>
          <a:p>
            <a:pPr marL="171450" indent="-1714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2F9ED77-BA7C-4696-8DD2-5714CF927B94}"/>
              </a:ext>
            </a:extLst>
          </p:cNvPr>
          <p:cNvSpPr txBox="1"/>
          <p:nvPr/>
        </p:nvSpPr>
        <p:spPr>
          <a:xfrm>
            <a:off x="3413773" y="2461762"/>
            <a:ext cx="765374" cy="1077218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>
              <a:buClr>
                <a:schemeClr val="tx1"/>
              </a:buClr>
            </a:pPr>
            <a:r>
              <a:rPr lang="en-US" sz="800" dirty="0">
                <a:solidFill>
                  <a:schemeClr val="bg1"/>
                </a:solidFill>
              </a:rPr>
              <a:t>- Activity Studies</a:t>
            </a:r>
          </a:p>
          <a:p>
            <a:pPr>
              <a:buClr>
                <a:schemeClr val="tx1"/>
              </a:buClr>
            </a:pPr>
            <a:r>
              <a:rPr lang="en-US" sz="800" dirty="0">
                <a:solidFill>
                  <a:schemeClr val="bg1"/>
                </a:solidFill>
              </a:rPr>
              <a:t>-Chemical Synthesis</a:t>
            </a:r>
          </a:p>
          <a:p>
            <a:pPr>
              <a:buClr>
                <a:schemeClr val="tx1"/>
              </a:buClr>
            </a:pPr>
            <a:r>
              <a:rPr lang="en-US" sz="800" dirty="0">
                <a:solidFill>
                  <a:schemeClr val="bg1"/>
                </a:solidFill>
              </a:rPr>
              <a:t>-Structure optimization</a:t>
            </a:r>
          </a:p>
          <a:p>
            <a:pPr marL="171450" indent="-171450">
              <a:buClr>
                <a:schemeClr val="tx1"/>
              </a:buClr>
              <a:buFontTx/>
              <a:buChar char="-"/>
            </a:pPr>
            <a:endParaRPr lang="en-US" sz="800" dirty="0">
              <a:solidFill>
                <a:schemeClr val="bg1"/>
              </a:solidFill>
            </a:endParaRPr>
          </a:p>
          <a:p>
            <a:pPr marL="171450" indent="-1714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F21B8F8-7AA6-410A-8EF0-A7DD5577600C}"/>
              </a:ext>
            </a:extLst>
          </p:cNvPr>
          <p:cNvSpPr txBox="1"/>
          <p:nvPr/>
        </p:nvSpPr>
        <p:spPr>
          <a:xfrm>
            <a:off x="4293185" y="2461762"/>
            <a:ext cx="765374" cy="1077218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>
              <a:buClr>
                <a:schemeClr val="tx1"/>
              </a:buClr>
            </a:pPr>
            <a:r>
              <a:rPr lang="en-US" sz="800" dirty="0">
                <a:solidFill>
                  <a:schemeClr val="bg1"/>
                </a:solidFill>
              </a:rPr>
              <a:t>- Drug affinity and selectivity</a:t>
            </a:r>
          </a:p>
          <a:p>
            <a:pPr>
              <a:buClr>
                <a:schemeClr val="tx1"/>
              </a:buClr>
            </a:pPr>
            <a:r>
              <a:rPr lang="en-US" sz="800" dirty="0">
                <a:solidFill>
                  <a:schemeClr val="bg1"/>
                </a:solidFill>
              </a:rPr>
              <a:t>-Cellular models</a:t>
            </a:r>
          </a:p>
          <a:p>
            <a:pPr>
              <a:buClr>
                <a:schemeClr val="tx1"/>
              </a:buClr>
            </a:pPr>
            <a:r>
              <a:rPr lang="en-US" sz="800" dirty="0">
                <a:solidFill>
                  <a:schemeClr val="bg1"/>
                </a:solidFill>
              </a:rPr>
              <a:t>-Lead Candidate </a:t>
            </a:r>
            <a:r>
              <a:rPr lang="en-US" sz="800" dirty="0" err="1">
                <a:solidFill>
                  <a:schemeClr val="bg1"/>
                </a:solidFill>
              </a:rPr>
              <a:t>selecton</a:t>
            </a:r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36E0039-4FFB-4FDC-8949-FEF41EC02091}"/>
              </a:ext>
            </a:extLst>
          </p:cNvPr>
          <p:cNvSpPr txBox="1"/>
          <p:nvPr/>
        </p:nvSpPr>
        <p:spPr>
          <a:xfrm>
            <a:off x="5147901" y="2461762"/>
            <a:ext cx="765374" cy="1077218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>
              <a:buClr>
                <a:schemeClr val="tx1"/>
              </a:buClr>
            </a:pPr>
            <a:r>
              <a:rPr lang="en-US" sz="800" dirty="0">
                <a:solidFill>
                  <a:schemeClr val="bg1"/>
                </a:solidFill>
              </a:rPr>
              <a:t>- Efficacy in animal models</a:t>
            </a:r>
          </a:p>
          <a:p>
            <a:pPr>
              <a:buClr>
                <a:schemeClr val="tx1"/>
              </a:buClr>
            </a:pPr>
            <a:r>
              <a:rPr lang="en-US" sz="800" dirty="0">
                <a:solidFill>
                  <a:schemeClr val="bg1"/>
                </a:solidFill>
              </a:rPr>
              <a:t>- Animal models</a:t>
            </a:r>
          </a:p>
          <a:p>
            <a:pPr>
              <a:buClr>
                <a:schemeClr val="tx1"/>
              </a:buClr>
            </a:pPr>
            <a:r>
              <a:rPr lang="en-US" sz="800" dirty="0">
                <a:solidFill>
                  <a:schemeClr val="bg1"/>
                </a:solidFill>
              </a:rPr>
              <a:t>- Toxicology</a:t>
            </a:r>
          </a:p>
          <a:p>
            <a:pPr marL="171450" indent="-171450">
              <a:buClr>
                <a:schemeClr val="tx1"/>
              </a:buClr>
              <a:buFontTx/>
              <a:buChar char="-"/>
            </a:pPr>
            <a:endParaRPr lang="en-US" sz="800" dirty="0">
              <a:solidFill>
                <a:schemeClr val="bg1"/>
              </a:solidFill>
            </a:endParaRPr>
          </a:p>
          <a:p>
            <a:pPr marL="171450" indent="-171450">
              <a:buClr>
                <a:schemeClr val="tx1"/>
              </a:buClr>
              <a:buFontTx/>
              <a:buChar char="-"/>
            </a:pPr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FC90FF3-07EA-41D1-B9F9-2668EF8983C8}"/>
              </a:ext>
            </a:extLst>
          </p:cNvPr>
          <p:cNvSpPr txBox="1"/>
          <p:nvPr/>
        </p:nvSpPr>
        <p:spPr>
          <a:xfrm>
            <a:off x="6041818" y="2461762"/>
            <a:ext cx="765374" cy="1077218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>
              <a:buClr>
                <a:schemeClr val="tx1"/>
              </a:buClr>
            </a:pPr>
            <a:r>
              <a:rPr lang="en-US" sz="800" dirty="0">
                <a:solidFill>
                  <a:schemeClr val="bg1"/>
                </a:solidFill>
              </a:rPr>
              <a:t>Efficacy and toxicology in humans</a:t>
            </a:r>
          </a:p>
          <a:p>
            <a:pPr>
              <a:buClr>
                <a:schemeClr val="tx1"/>
              </a:buClr>
            </a:pPr>
            <a:endParaRPr lang="en-US" sz="800" dirty="0">
              <a:solidFill>
                <a:schemeClr val="bg1"/>
              </a:solidFill>
            </a:endParaRPr>
          </a:p>
          <a:p>
            <a:pPr>
              <a:buClr>
                <a:schemeClr val="tx1"/>
              </a:buClr>
            </a:pPr>
            <a:endParaRPr lang="en-US" sz="800" dirty="0">
              <a:solidFill>
                <a:schemeClr val="bg1"/>
              </a:solidFill>
            </a:endParaRPr>
          </a:p>
          <a:p>
            <a:pPr>
              <a:buClr>
                <a:schemeClr val="tx1"/>
              </a:buClr>
            </a:pPr>
            <a:endParaRPr lang="en-US" sz="800" dirty="0">
              <a:solidFill>
                <a:schemeClr val="bg1"/>
              </a:solidFill>
            </a:endParaRPr>
          </a:p>
          <a:p>
            <a:pPr marL="171450" indent="-171450">
              <a:buClr>
                <a:schemeClr val="tx1"/>
              </a:buClr>
              <a:buFontTx/>
              <a:buChar char="-"/>
            </a:pPr>
            <a:endParaRPr lang="en-US" sz="800" dirty="0">
              <a:solidFill>
                <a:schemeClr val="bg1"/>
              </a:solidFill>
            </a:endParaRPr>
          </a:p>
          <a:p>
            <a:pPr marL="171450" indent="-171450">
              <a:buClr>
                <a:schemeClr val="tx1"/>
              </a:buClr>
              <a:buFontTx/>
              <a:buChar char="-"/>
            </a:pPr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20" name="Content Placeholder 1">
            <a:extLst>
              <a:ext uri="{FF2B5EF4-FFF2-40B4-BE49-F238E27FC236}">
                <a16:creationId xmlns:a16="http://schemas.microsoft.com/office/drawing/2014/main" id="{871F65F6-8164-42D9-8F7D-8F8ED93C0F59}"/>
              </a:ext>
            </a:extLst>
          </p:cNvPr>
          <p:cNvSpPr txBox="1">
            <a:spLocks/>
          </p:cNvSpPr>
          <p:nvPr/>
        </p:nvSpPr>
        <p:spPr>
          <a:xfrm>
            <a:off x="2938914" y="3716147"/>
            <a:ext cx="2794917" cy="80765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270000" indent="-270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pitchFamily="34" charset="0"/>
              <a:buChar char="–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538163" indent="-270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–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810000" indent="-270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–"/>
              <a:defRPr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81088" indent="-270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–"/>
              <a:defRPr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50000" indent="-270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–"/>
              <a:defRPr sz="1200" b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620000" indent="-270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–"/>
              <a:defRPr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800000" indent="-270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–"/>
              <a:defRPr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070000" indent="-270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–"/>
              <a:defRPr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340000" indent="-270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–"/>
              <a:defRPr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050" dirty="0">
                <a:solidFill>
                  <a:schemeClr val="tx1">
                    <a:lumMod val="50000"/>
                  </a:schemeClr>
                </a:solidFill>
              </a:rPr>
              <a:t>38±19% more medicines with genetic targets that are twice as good </a:t>
            </a:r>
            <a:r>
              <a:rPr lang="en-US" sz="825" dirty="0">
                <a:solidFill>
                  <a:schemeClr val="tx1">
                    <a:lumMod val="50000"/>
                  </a:schemeClr>
                </a:solidFill>
              </a:rPr>
              <a:t>(at constant budget) </a:t>
            </a:r>
            <a:r>
              <a:rPr lang="en-US" altLang="en-US" sz="825" i="1" dirty="0" err="1">
                <a:solidFill>
                  <a:schemeClr val="tx1"/>
                </a:solidFill>
              </a:rPr>
              <a:t>Hurle</a:t>
            </a:r>
            <a:r>
              <a:rPr lang="en-US" altLang="en-US" sz="825" i="1" dirty="0">
                <a:solidFill>
                  <a:schemeClr val="tx1"/>
                </a:solidFill>
              </a:rPr>
              <a:t> et al. NRDD </a:t>
            </a:r>
            <a:r>
              <a:rPr lang="en-US" altLang="en-US" sz="825" b="1" dirty="0">
                <a:solidFill>
                  <a:schemeClr val="tx1"/>
                </a:solidFill>
                <a:hlinkClick r:id="rId8"/>
              </a:rPr>
              <a:t>15</a:t>
            </a:r>
            <a:r>
              <a:rPr lang="en-US" altLang="en-US" sz="825" dirty="0">
                <a:solidFill>
                  <a:schemeClr val="tx1"/>
                </a:solidFill>
                <a:hlinkClick r:id="rId8"/>
              </a:rPr>
              <a:t>, 596–597 (2016)</a:t>
            </a:r>
            <a:endParaRPr lang="en-US" altLang="en-US" sz="825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1050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308676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CEB278-F650-8B48-B667-888FF3CCE02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Deep learning constructs complex features automatically</a:t>
            </a: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782501C-2D47-264F-83EC-B830A3B36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Target ID: Transcriptomics Deep Learning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6AB5BFB-B933-F742-B955-CE4D948714B7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39</a:t>
            </a:fld>
            <a:endParaRPr lang="en-GB"/>
          </a:p>
        </p:txBody>
      </p:sp>
      <p:pic>
        <p:nvPicPr>
          <p:cNvPr id="2" name="Picture 8">
            <a:extLst>
              <a:ext uri="{FF2B5EF4-FFF2-40B4-BE49-F238E27FC236}">
                <a16:creationId xmlns:a16="http://schemas.microsoft.com/office/drawing/2014/main" id="{7D4194FA-F31A-2544-9988-89D6DE2C0A8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97" t="30672" r="6349" b="10327"/>
          <a:stretch/>
        </p:blipFill>
        <p:spPr>
          <a:xfrm>
            <a:off x="431270" y="2065331"/>
            <a:ext cx="5540375" cy="280403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F11F568-9F3A-6545-A4AB-583CEB90A9A2}"/>
              </a:ext>
            </a:extLst>
          </p:cNvPr>
          <p:cNvSpPr txBox="1"/>
          <p:nvPr/>
        </p:nvSpPr>
        <p:spPr>
          <a:xfrm>
            <a:off x="431270" y="983066"/>
            <a:ext cx="5540375" cy="112594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spcAft>
                <a:spcPts val="450"/>
              </a:spcAft>
              <a:buClr>
                <a:schemeClr val="tx1"/>
              </a:buClr>
            </a:pPr>
            <a:r>
              <a:rPr lang="en-GB" sz="1050" b="1"/>
              <a:t>Line                          Shape                      E.g. Eye                      Face</a:t>
            </a:r>
          </a:p>
          <a:p>
            <a:pPr>
              <a:buClr>
                <a:schemeClr val="tx1"/>
              </a:buClr>
            </a:pPr>
            <a:r>
              <a:rPr lang="en-GB" sz="1050" b="1"/>
              <a:t>Gene                         Motif                      Signature            Pathway score</a:t>
            </a:r>
          </a:p>
          <a:p>
            <a:pPr>
              <a:buClr>
                <a:schemeClr val="tx1"/>
              </a:buClr>
            </a:pPr>
            <a:endParaRPr lang="en-GB" sz="1050" b="1"/>
          </a:p>
          <a:p>
            <a:pPr>
              <a:buClr>
                <a:schemeClr val="tx1"/>
              </a:buClr>
            </a:pPr>
            <a:r>
              <a:rPr lang="en-GB" sz="1050" b="1" i="1"/>
              <a:t>Simple feature               ( network gets deeper…)                                    Complex feature</a:t>
            </a:r>
          </a:p>
          <a:p>
            <a:pPr>
              <a:buClr>
                <a:schemeClr val="tx1"/>
              </a:buClr>
            </a:pPr>
            <a:r>
              <a:rPr lang="en-GB" sz="1050" b="1"/>
              <a:t> </a:t>
            </a:r>
            <a:endParaRPr lang="en-US" sz="1050" b="1" err="1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4E72C41-F6C3-A444-9ACC-D10EA681FEF2}"/>
              </a:ext>
            </a:extLst>
          </p:cNvPr>
          <p:cNvCxnSpPr>
            <a:cxnSpLocks/>
          </p:cNvCxnSpPr>
          <p:nvPr/>
        </p:nvCxnSpPr>
        <p:spPr>
          <a:xfrm>
            <a:off x="522551" y="1879542"/>
            <a:ext cx="5357813" cy="1"/>
          </a:xfrm>
          <a:prstGeom prst="straightConnector1">
            <a:avLst/>
          </a:prstGeom>
          <a:ln w="444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4422" y="181489"/>
            <a:ext cx="2739390" cy="1578127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 flipV="1">
            <a:off x="3497580" y="906780"/>
            <a:ext cx="2682240" cy="2895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6611453" y="2606040"/>
            <a:ext cx="21717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tx1"/>
              </a:buClr>
            </a:pPr>
            <a:r>
              <a:rPr lang="en-GB" i="1"/>
              <a:t>Deep neural networks can be trained to be robust to noise and simple transformations</a:t>
            </a:r>
          </a:p>
        </p:txBody>
      </p:sp>
    </p:spTree>
    <p:extLst>
      <p:ext uri="{BB962C8B-B14F-4D97-AF65-F5344CB8AC3E}">
        <p14:creationId xmlns:p14="http://schemas.microsoft.com/office/powerpoint/2010/main" val="30850016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59152" y="288639"/>
            <a:ext cx="7577139" cy="338554"/>
          </a:xfrm>
        </p:spPr>
        <p:txBody>
          <a:bodyPr/>
          <a:lstStyle/>
          <a:p>
            <a:r>
              <a:rPr lang="en-GB" dirty="0"/>
              <a:t>The supervised machine learning framework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1034979" y="1126152"/>
            <a:ext cx="7104185" cy="2430270"/>
            <a:chOff x="1547664" y="1126152"/>
            <a:chExt cx="6048672" cy="2430270"/>
          </a:xfrm>
        </p:grpSpPr>
        <p:sp>
          <p:nvSpPr>
            <p:cNvPr id="5" name="Rounded Rectangle 4"/>
            <p:cNvSpPr/>
            <p:nvPr/>
          </p:nvSpPr>
          <p:spPr>
            <a:xfrm>
              <a:off x="1547664" y="1504194"/>
              <a:ext cx="1242138" cy="1674186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500" dirty="0"/>
                <a:t>Prepare data, </a:t>
              </a:r>
            </a:p>
            <a:p>
              <a:pPr algn="ctr"/>
              <a:r>
                <a:rPr lang="en-GB" sz="1500" dirty="0"/>
                <a:t>select features,</a:t>
              </a:r>
            </a:p>
            <a:p>
              <a:pPr algn="ctr"/>
              <a:r>
                <a:rPr lang="en-GB" sz="1500" dirty="0"/>
                <a:t>partition data</a:t>
              </a:r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3275856" y="1504194"/>
              <a:ext cx="1242138" cy="1674186"/>
            </a:xfrm>
            <a:prstGeom prst="roundRect">
              <a:avLst/>
            </a:prstGeom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500" dirty="0"/>
                <a:t>Use </a:t>
              </a:r>
              <a:r>
                <a:rPr lang="en-GB" sz="1500" b="1" i="1" dirty="0"/>
                <a:t>training</a:t>
              </a:r>
              <a:r>
                <a:rPr lang="en-GB" sz="1500" dirty="0"/>
                <a:t> data to build models</a:t>
              </a:r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4626006" y="1504194"/>
              <a:ext cx="1242138" cy="1674186"/>
            </a:xfrm>
            <a:prstGeom prst="round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500" dirty="0"/>
                <a:t>Model selection and tuning</a:t>
              </a:r>
            </a:p>
            <a:p>
              <a:pPr algn="ctr"/>
              <a:r>
                <a:rPr lang="en-GB" sz="1500" dirty="0"/>
                <a:t>(</a:t>
              </a:r>
              <a:r>
                <a:rPr lang="en-GB" sz="1500" b="1" i="1" dirty="0"/>
                <a:t>validation</a:t>
              </a:r>
              <a:r>
                <a:rPr lang="en-GB" sz="1500" dirty="0"/>
                <a:t>)</a:t>
              </a:r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6354198" y="1504194"/>
              <a:ext cx="1242138" cy="1674186"/>
            </a:xfrm>
            <a:prstGeom prst="roundRect">
              <a:avLst/>
            </a:prstGeom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500" b="1" i="1" dirty="0"/>
                <a:t>Test</a:t>
              </a:r>
              <a:r>
                <a:rPr lang="en-GB" sz="1500" dirty="0"/>
                <a:t> final model</a:t>
              </a:r>
            </a:p>
          </p:txBody>
        </p:sp>
        <p:sp>
          <p:nvSpPr>
            <p:cNvPr id="9" name="Right Arrow 8"/>
            <p:cNvSpPr/>
            <p:nvPr/>
          </p:nvSpPr>
          <p:spPr>
            <a:xfrm>
              <a:off x="2843808" y="2260278"/>
              <a:ext cx="378042" cy="162018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11" name="Curved Right Arrow 10"/>
            <p:cNvSpPr/>
            <p:nvPr/>
          </p:nvSpPr>
          <p:spPr>
            <a:xfrm rot="5400000">
              <a:off x="4317848" y="883125"/>
              <a:ext cx="378042" cy="864096"/>
            </a:xfrm>
            <a:prstGeom prst="curved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>
                <a:solidFill>
                  <a:schemeClr val="tx1"/>
                </a:solidFill>
              </a:endParaRPr>
            </a:p>
          </p:txBody>
        </p:sp>
        <p:sp>
          <p:nvSpPr>
            <p:cNvPr id="12" name="Curved Right Arrow 11"/>
            <p:cNvSpPr/>
            <p:nvPr/>
          </p:nvSpPr>
          <p:spPr>
            <a:xfrm rot="16200000">
              <a:off x="4328973" y="2935353"/>
              <a:ext cx="378042" cy="864096"/>
            </a:xfrm>
            <a:prstGeom prst="curved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>
                <a:solidFill>
                  <a:schemeClr val="tx1"/>
                </a:solidFill>
              </a:endParaRPr>
            </a:p>
          </p:txBody>
        </p:sp>
        <p:sp>
          <p:nvSpPr>
            <p:cNvPr id="13" name="Right Arrow 12"/>
            <p:cNvSpPr/>
            <p:nvPr/>
          </p:nvSpPr>
          <p:spPr>
            <a:xfrm>
              <a:off x="5922150" y="2260278"/>
              <a:ext cx="378042" cy="162018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2720978" y="4076874"/>
            <a:ext cx="3724096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350" dirty="0"/>
              <a:t>Note that in the literature, the meanings </a:t>
            </a:r>
          </a:p>
          <a:p>
            <a:pPr algn="ctr"/>
            <a:r>
              <a:rPr lang="en-GB" sz="1350" dirty="0"/>
              <a:t>of validation and test are sometimes reversed!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355771" y="3448411"/>
            <a:ext cx="22665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350" dirty="0"/>
              <a:t>Need three sets – </a:t>
            </a:r>
            <a:r>
              <a:rPr lang="en-GB" sz="1350" b="1" dirty="0"/>
              <a:t>training</a:t>
            </a:r>
            <a:r>
              <a:rPr lang="en-GB" sz="1350" dirty="0"/>
              <a:t>, </a:t>
            </a:r>
            <a:r>
              <a:rPr lang="en-GB" sz="1350" b="1" dirty="0"/>
              <a:t>validation</a:t>
            </a:r>
            <a:r>
              <a:rPr lang="en-GB" sz="1350" dirty="0"/>
              <a:t>, </a:t>
            </a:r>
            <a:r>
              <a:rPr lang="en-GB" sz="1350" b="1" dirty="0"/>
              <a:t>testing</a:t>
            </a:r>
          </a:p>
        </p:txBody>
      </p:sp>
    </p:spTree>
    <p:extLst>
      <p:ext uri="{BB962C8B-B14F-4D97-AF65-F5344CB8AC3E}">
        <p14:creationId xmlns:p14="http://schemas.microsoft.com/office/powerpoint/2010/main" val="14228458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D8B5CC-AF70-4C09-B507-25E52E9EE41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Deep Learning can automatically identify cancer subtypes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A1B335-27DE-47EB-835E-5000FADB4E5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79559" y="4188659"/>
            <a:ext cx="7803593" cy="215444"/>
          </a:xfrm>
        </p:spPr>
        <p:txBody>
          <a:bodyPr/>
          <a:lstStyle/>
          <a:p>
            <a:r>
              <a:rPr lang="en-US" b="1" dirty="0"/>
              <a:t>Casey Greene and Gregory Way University of Pennsylvania: https://www.biorxiv.org/content/early/2017/10/02/174474 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E3DB112-6EFD-4975-9A1D-BE11EDF2EE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Transcriptomics Deep Learning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E31ED50A-117C-43C0-ABB5-BFD1C3FCF489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pPr algn="ctr"/>
            <a:r>
              <a:rPr lang="en-US"/>
              <a:t>Insert your date / confidentiality text here</a:t>
            </a:r>
            <a:endParaRPr lang="en-GB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E348BFD-60C3-413A-A540-053B2E6B004A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GB"/>
              <a:t>16x9 core template</a:t>
            </a:r>
            <a:endParaRPr lang="en-GB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AC8FC31-5386-4996-BA35-49FC49B01A64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40</a:t>
            </a:fld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1DC0311-1B1F-4011-92FA-D318C0ED08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3367" y="1167658"/>
            <a:ext cx="3283620" cy="286412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5A68436-014B-4696-A594-8D0465CEB2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3913" y="1822250"/>
            <a:ext cx="2034771" cy="1499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90B3D39-56F1-44B7-A579-C4BA94C7DB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100" y="1807189"/>
            <a:ext cx="1416918" cy="1416918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34DB647-70BF-4431-9362-2690404019E4}"/>
              </a:ext>
            </a:extLst>
          </p:cNvPr>
          <p:cNvCxnSpPr>
            <a:cxnSpLocks/>
          </p:cNvCxnSpPr>
          <p:nvPr/>
        </p:nvCxnSpPr>
        <p:spPr>
          <a:xfrm>
            <a:off x="1863911" y="2448983"/>
            <a:ext cx="8078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360151A-29EA-4F3D-81FB-54C1A720FB74}"/>
              </a:ext>
            </a:extLst>
          </p:cNvPr>
          <p:cNvCxnSpPr>
            <a:cxnSpLocks/>
          </p:cNvCxnSpPr>
          <p:nvPr/>
        </p:nvCxnSpPr>
        <p:spPr>
          <a:xfrm>
            <a:off x="4567612" y="2448983"/>
            <a:ext cx="6357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972E088-0CAB-4790-9084-3B61257FBB7D}"/>
              </a:ext>
            </a:extLst>
          </p:cNvPr>
          <p:cNvSpPr txBox="1"/>
          <p:nvPr/>
        </p:nvSpPr>
        <p:spPr>
          <a:xfrm>
            <a:off x="2731372" y="1494602"/>
            <a:ext cx="17998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chemeClr val="tx1"/>
              </a:buClr>
            </a:pPr>
            <a:r>
              <a:rPr lang="en-US" sz="1200" dirty="0"/>
              <a:t>Variational Autoencoder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66A831F-0D4C-4AE6-9EA5-2C43DE241581}"/>
              </a:ext>
            </a:extLst>
          </p:cNvPr>
          <p:cNvSpPr txBox="1"/>
          <p:nvPr/>
        </p:nvSpPr>
        <p:spPr>
          <a:xfrm>
            <a:off x="6372038" y="1114768"/>
            <a:ext cx="5437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chemeClr val="tx1"/>
              </a:buClr>
            </a:pPr>
            <a:r>
              <a:rPr lang="en-US" sz="1200" dirty="0" err="1"/>
              <a:t>tSNE</a:t>
            </a:r>
            <a:endParaRPr lang="en-US" sz="12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A46BFCA-4F6D-4EA8-A1E3-E37338E7BE3F}"/>
              </a:ext>
            </a:extLst>
          </p:cNvPr>
          <p:cNvSpPr txBox="1"/>
          <p:nvPr/>
        </p:nvSpPr>
        <p:spPr>
          <a:xfrm>
            <a:off x="271100" y="1513482"/>
            <a:ext cx="11549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chemeClr val="tx1"/>
              </a:buClr>
            </a:pPr>
            <a:r>
              <a:rPr lang="en-US" sz="1200" dirty="0"/>
              <a:t>Public Tx data</a:t>
            </a:r>
          </a:p>
        </p:txBody>
      </p:sp>
    </p:spTree>
    <p:extLst>
      <p:ext uri="{BB962C8B-B14F-4D97-AF65-F5344CB8AC3E}">
        <p14:creationId xmlns:p14="http://schemas.microsoft.com/office/powerpoint/2010/main" val="201517218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Box 36"/>
          <p:cNvSpPr txBox="1"/>
          <p:nvPr/>
        </p:nvSpPr>
        <p:spPr>
          <a:xfrm>
            <a:off x="1416843" y="801377"/>
            <a:ext cx="6324288" cy="900246"/>
          </a:xfrm>
          <a:prstGeom prst="rect">
            <a:avLst/>
          </a:prstGeom>
          <a:noFill/>
          <a:ln>
            <a:noFill/>
          </a:ln>
        </p:spPr>
        <p:txBody>
          <a:bodyPr wrap="square" lIns="34290" rIns="34290" rtlCol="0" anchor="ctr" anchorCtr="0">
            <a:spAutoFit/>
          </a:bodyPr>
          <a:lstStyle/>
          <a:p>
            <a:pPr defTabSz="685800"/>
            <a:r>
              <a:rPr lang="en-US" sz="1050" i="1" dirty="0">
                <a:solidFill>
                  <a:srgbClr val="000000"/>
                </a:solidFill>
                <a:latin typeface="Arial"/>
              </a:rPr>
              <a:t>Biomedical datasets are often high-dimensional, with multivariate, nonlinear relationships among variables. </a:t>
            </a:r>
            <a:r>
              <a:rPr lang="en-US" sz="1050" i="1" dirty="0">
                <a:solidFill>
                  <a:srgbClr val="FF6600"/>
                </a:solidFill>
                <a:latin typeface="Arial"/>
              </a:rPr>
              <a:t>Deep auto-encoders</a:t>
            </a:r>
            <a:r>
              <a:rPr lang="en-US" sz="1050" i="1" dirty="0">
                <a:solidFill>
                  <a:srgbClr val="000000"/>
                </a:solidFill>
                <a:latin typeface="Arial"/>
              </a:rPr>
              <a:t> excel at nonlinear dimensionality reduction, learning latent variables that explain complex patterns of variation in the observed data (e.g. substructures that explain differences between small molecules). </a:t>
            </a:r>
            <a:r>
              <a:rPr lang="en-US" sz="1050" i="1" dirty="0">
                <a:solidFill>
                  <a:srgbClr val="FF6600"/>
                </a:solidFill>
                <a:latin typeface="Arial"/>
              </a:rPr>
              <a:t>Generative models</a:t>
            </a:r>
            <a:r>
              <a:rPr lang="en-US" sz="1050" i="1" dirty="0">
                <a:solidFill>
                  <a:srgbClr val="000000"/>
                </a:solidFill>
                <a:latin typeface="Arial"/>
              </a:rPr>
              <a:t> enable prediction of realistic but as yet unobserved data (e.g. feasible variations of a small molecule to enhance a property of interest).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240" y="221108"/>
            <a:ext cx="6664960" cy="761747"/>
          </a:xfrm>
        </p:spPr>
        <p:txBody>
          <a:bodyPr/>
          <a:lstStyle/>
          <a:p>
            <a:r>
              <a:rPr lang="en-US" dirty="0"/>
              <a:t>Lead Discovery - Automatic chemical design using a data-driven</a:t>
            </a:r>
            <a:br>
              <a:rPr lang="en-US" dirty="0"/>
            </a:br>
            <a:r>
              <a:rPr lang="en-US" dirty="0"/>
              <a:t>continuous representation of molecules</a:t>
            </a:r>
            <a:endParaRPr lang="en-US" sz="1350" b="0" dirty="0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defTabSz="685800"/>
            <a:fld id="{9F9F533D-B52E-4A2F-BF72-0ADD2D94BD75}" type="slidenum">
              <a:rPr lang="en-GB">
                <a:solidFill>
                  <a:srgbClr val="9A8B7D"/>
                </a:solidFill>
                <a:latin typeface="Arial"/>
              </a:rPr>
              <a:pPr defTabSz="685800"/>
              <a:t>41</a:t>
            </a:fld>
            <a:endParaRPr lang="en-GB">
              <a:solidFill>
                <a:srgbClr val="9A8B7D"/>
              </a:solidFill>
              <a:latin typeface="Arial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650372" y="4743450"/>
            <a:ext cx="5843266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800">
              <a:buClr>
                <a:srgbClr val="635A54"/>
              </a:buClr>
            </a:pPr>
            <a:r>
              <a:rPr lang="en-US" sz="750" dirty="0">
                <a:solidFill>
                  <a:srgbClr val="000000"/>
                </a:solidFill>
                <a:latin typeface="Arial"/>
                <a:hlinkClick r:id="rId2"/>
              </a:rPr>
              <a:t>Gomez-</a:t>
            </a:r>
            <a:r>
              <a:rPr lang="en-US" sz="750" dirty="0" err="1">
                <a:solidFill>
                  <a:srgbClr val="000000"/>
                </a:solidFill>
                <a:latin typeface="Arial"/>
                <a:hlinkClick r:id="rId2"/>
              </a:rPr>
              <a:t>Bombarelli</a:t>
            </a:r>
            <a:r>
              <a:rPr lang="en-US" sz="750" dirty="0">
                <a:solidFill>
                  <a:srgbClr val="000000"/>
                </a:solidFill>
                <a:latin typeface="Arial"/>
                <a:hlinkClick r:id="rId2"/>
              </a:rPr>
              <a:t> et al. Automatic chemical design using a data-driven continuous representation of molecules. ACS Cent Sci. 2018.</a:t>
            </a:r>
            <a:endParaRPr lang="en-US" sz="750" dirty="0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54" name="Group 53"/>
          <p:cNvGrpSpPr/>
          <p:nvPr/>
        </p:nvGrpSpPr>
        <p:grpSpPr>
          <a:xfrm>
            <a:off x="1484898" y="1645809"/>
            <a:ext cx="6230352" cy="3080540"/>
            <a:chOff x="455865" y="2194412"/>
            <a:chExt cx="8307135" cy="4107386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91000" y="4835449"/>
              <a:ext cx="4572000" cy="1466349"/>
            </a:xfrm>
            <a:prstGeom prst="rect">
              <a:avLst/>
            </a:prstGeom>
          </p:spPr>
        </p:pic>
        <p:grpSp>
          <p:nvGrpSpPr>
            <p:cNvPr id="12" name="Group 11"/>
            <p:cNvGrpSpPr/>
            <p:nvPr/>
          </p:nvGrpSpPr>
          <p:grpSpPr>
            <a:xfrm>
              <a:off x="5147844" y="2209800"/>
              <a:ext cx="2395956" cy="2625649"/>
              <a:chOff x="4876800" y="2209800"/>
              <a:chExt cx="2395956" cy="2625649"/>
            </a:xfrm>
          </p:grpSpPr>
          <p:pic>
            <p:nvPicPr>
              <p:cNvPr id="7" name="Picture 6"/>
              <p:cNvPicPr>
                <a:picLocks noChangeAspect="1"/>
              </p:cNvPicPr>
              <p:nvPr/>
            </p:nvPicPr>
            <p:blipFill rotWithShape="1">
              <a:blip r:embed="rId4"/>
              <a:srcRect l="63036" t="12253" b="16240"/>
              <a:stretch/>
            </p:blipFill>
            <p:spPr>
              <a:xfrm>
                <a:off x="4876800" y="2209800"/>
                <a:ext cx="2395956" cy="2625649"/>
              </a:xfrm>
              <a:prstGeom prst="rect">
                <a:avLst/>
              </a:prstGeom>
            </p:spPr>
          </p:pic>
          <p:sp>
            <p:nvSpPr>
              <p:cNvPr id="11" name="Isosceles Triangle 10"/>
              <p:cNvSpPr/>
              <p:nvPr/>
            </p:nvSpPr>
            <p:spPr bwMode="auto">
              <a:xfrm>
                <a:off x="4876800" y="4495800"/>
                <a:ext cx="1676400" cy="339649"/>
              </a:xfrm>
              <a:prstGeom prst="triangle">
                <a:avLst>
                  <a:gd name="adj" fmla="val 0"/>
                </a:avLst>
              </a:prstGeom>
              <a:solidFill>
                <a:schemeClr val="bg1"/>
              </a:solidFill>
              <a:ln>
                <a:noFill/>
                <a:headEnd/>
                <a:tailEnd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54000" tIns="54000" rIns="54000" bIns="5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135731" indent="-135731" algn="ctr" defTabSz="685800" eaLnBrk="0" hangingPunct="0">
                  <a:buClr>
                    <a:srgbClr val="FFFFFF"/>
                  </a:buClr>
                  <a:buFont typeface="Arial" pitchFamily="34" charset="0"/>
                  <a:buChar char="–"/>
                </a:pPr>
                <a:endParaRPr lang="en-US" sz="900" b="1" kern="0" dirty="0" err="1">
                  <a:solidFill>
                    <a:srgbClr val="FFFFFF"/>
                  </a:solidFill>
                  <a:latin typeface="Arial"/>
                </a:endParaRPr>
              </a:p>
            </p:txBody>
          </p:sp>
          <p:sp>
            <p:nvSpPr>
              <p:cNvPr id="27" name="Rectangle 26"/>
              <p:cNvSpPr/>
              <p:nvPr/>
            </p:nvSpPr>
            <p:spPr bwMode="auto">
              <a:xfrm>
                <a:off x="5030968" y="2474319"/>
                <a:ext cx="457200" cy="4572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  <a:headEnd/>
                <a:tailEnd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54000" tIns="54000" rIns="54000" bIns="5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135731" indent="-135731" algn="ctr" defTabSz="685800" eaLnBrk="0" hangingPunct="0">
                  <a:buClr>
                    <a:srgbClr val="FFFFFF"/>
                  </a:buClr>
                  <a:buFont typeface="Arial" pitchFamily="34" charset="0"/>
                  <a:buChar char="–"/>
                </a:pPr>
                <a:endParaRPr lang="en-US" sz="900" b="1" kern="0" dirty="0" err="1">
                  <a:solidFill>
                    <a:srgbClr val="FFFFFF"/>
                  </a:solidFill>
                  <a:latin typeface="Arial"/>
                </a:endParaRPr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1052018" y="2302647"/>
              <a:ext cx="2403137" cy="3465709"/>
              <a:chOff x="1447800" y="2365416"/>
              <a:chExt cx="2403137" cy="3465709"/>
            </a:xfrm>
          </p:grpSpPr>
          <p:pic>
            <p:nvPicPr>
              <p:cNvPr id="36" name="Picture 35"/>
              <p:cNvPicPr>
                <a:picLocks noChangeAspect="1"/>
              </p:cNvPicPr>
              <p:nvPr/>
            </p:nvPicPr>
            <p:blipFill rotWithShape="1">
              <a:blip r:embed="rId4"/>
              <a:srcRect l="16459" t="5615" r="46526"/>
              <a:stretch/>
            </p:blipFill>
            <p:spPr>
              <a:xfrm>
                <a:off x="1447800" y="2365416"/>
                <a:ext cx="2399292" cy="3465709"/>
              </a:xfrm>
              <a:prstGeom prst="rect">
                <a:avLst/>
              </a:prstGeom>
            </p:spPr>
          </p:pic>
          <p:sp>
            <p:nvSpPr>
              <p:cNvPr id="8" name="Rectangle 7"/>
              <p:cNvSpPr/>
              <p:nvPr/>
            </p:nvSpPr>
            <p:spPr bwMode="auto">
              <a:xfrm>
                <a:off x="3393737" y="4394328"/>
                <a:ext cx="457200" cy="4572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  <a:headEnd/>
                <a:tailEnd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54000" tIns="54000" rIns="54000" bIns="5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135731" indent="-135731" algn="ctr" defTabSz="685800" eaLnBrk="0" hangingPunct="0">
                  <a:buClr>
                    <a:srgbClr val="FFFFFF"/>
                  </a:buClr>
                  <a:buFont typeface="Arial" pitchFamily="34" charset="0"/>
                  <a:buChar char="–"/>
                </a:pPr>
                <a:endParaRPr lang="en-US" sz="900" b="1" kern="0" dirty="0" err="1">
                  <a:solidFill>
                    <a:srgbClr val="FFFFFF"/>
                  </a:solidFill>
                  <a:latin typeface="Arial"/>
                </a:endParaRPr>
              </a:p>
            </p:txBody>
          </p:sp>
        </p:grpSp>
        <p:sp>
          <p:nvSpPr>
            <p:cNvPr id="40" name="TextBox 39"/>
            <p:cNvSpPr txBox="1"/>
            <p:nvPr/>
          </p:nvSpPr>
          <p:spPr>
            <a:xfrm>
              <a:off x="853487" y="2194412"/>
              <a:ext cx="733535" cy="49244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34290" rIns="34290" rtlCol="0" anchor="ctr" anchorCtr="0">
              <a:spAutoFit/>
            </a:bodyPr>
            <a:lstStyle/>
            <a:p>
              <a:pPr algn="ctr" defTabSz="685800"/>
              <a:r>
                <a:rPr lang="en-US" sz="900" dirty="0">
                  <a:solidFill>
                    <a:srgbClr val="FF6600"/>
                  </a:solidFill>
                  <a:latin typeface="Arial"/>
                </a:rPr>
                <a:t>Chemical</a:t>
              </a:r>
            </a:p>
            <a:p>
              <a:pPr algn="ctr" defTabSz="685800"/>
              <a:r>
                <a:rPr lang="en-US" sz="900" dirty="0">
                  <a:solidFill>
                    <a:srgbClr val="FF6600"/>
                  </a:solidFill>
                  <a:latin typeface="Arial"/>
                </a:rPr>
                <a:t>structure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692749" y="2770567"/>
              <a:ext cx="665140" cy="49244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34290" rIns="34290" rtlCol="0" anchor="ctr" anchorCtr="0">
              <a:spAutoFit/>
            </a:bodyPr>
            <a:lstStyle/>
            <a:p>
              <a:pPr algn="ctr" defTabSz="685800"/>
              <a:r>
                <a:rPr lang="en-US" sz="900" dirty="0">
                  <a:solidFill>
                    <a:srgbClr val="000000"/>
                  </a:solidFill>
                  <a:latin typeface="Arial"/>
                </a:rPr>
                <a:t>Encoder</a:t>
              </a:r>
            </a:p>
            <a:p>
              <a:pPr algn="ctr" defTabSz="685800"/>
              <a:r>
                <a:rPr lang="en-US" sz="900" dirty="0">
                  <a:solidFill>
                    <a:srgbClr val="000000"/>
                  </a:solidFill>
                  <a:latin typeface="Arial"/>
                </a:rPr>
                <a:t>network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684465" y="4677550"/>
              <a:ext cx="673691" cy="49244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34290" rIns="34290" rtlCol="0" anchor="ctr" anchorCtr="0">
              <a:spAutoFit/>
            </a:bodyPr>
            <a:lstStyle/>
            <a:p>
              <a:pPr algn="ctr" defTabSz="685800"/>
              <a:r>
                <a:rPr lang="en-US" sz="900" dirty="0">
                  <a:solidFill>
                    <a:srgbClr val="000000"/>
                  </a:solidFill>
                  <a:latin typeface="Arial"/>
                </a:rPr>
                <a:t>Decoder</a:t>
              </a:r>
            </a:p>
            <a:p>
              <a:pPr algn="ctr" defTabSz="685800"/>
              <a:r>
                <a:rPr lang="en-US" sz="900" dirty="0">
                  <a:solidFill>
                    <a:srgbClr val="000000"/>
                  </a:solidFill>
                  <a:latin typeface="Arial"/>
                </a:rPr>
                <a:t>network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853487" y="5215416"/>
              <a:ext cx="733535" cy="49244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34290" rIns="34290" rtlCol="0" anchor="ctr" anchorCtr="0">
              <a:spAutoFit/>
            </a:bodyPr>
            <a:lstStyle/>
            <a:p>
              <a:pPr algn="ctr" defTabSz="685800"/>
              <a:r>
                <a:rPr lang="en-US" sz="900" dirty="0">
                  <a:solidFill>
                    <a:srgbClr val="FF6600"/>
                  </a:solidFill>
                  <a:latin typeface="Arial"/>
                </a:rPr>
                <a:t>Chemical</a:t>
              </a:r>
            </a:p>
            <a:p>
              <a:pPr algn="ctr" defTabSz="685800"/>
              <a:r>
                <a:rPr lang="en-US" sz="900" dirty="0">
                  <a:solidFill>
                    <a:srgbClr val="FF6600"/>
                  </a:solidFill>
                  <a:latin typeface="Arial"/>
                </a:rPr>
                <a:t>structure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455865" y="3651544"/>
              <a:ext cx="673691" cy="67710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34290" rIns="34290" rtlCol="0" anchor="ctr" anchorCtr="0">
              <a:spAutoFit/>
            </a:bodyPr>
            <a:lstStyle/>
            <a:p>
              <a:pPr algn="ctr" defTabSz="685800"/>
              <a:r>
                <a:rPr lang="en-US" sz="900" dirty="0">
                  <a:solidFill>
                    <a:srgbClr val="000000"/>
                  </a:solidFill>
                  <a:latin typeface="Arial"/>
                </a:rPr>
                <a:t>Low-dim</a:t>
              </a:r>
            </a:p>
            <a:p>
              <a:pPr algn="ctr" defTabSz="685800"/>
              <a:r>
                <a:rPr lang="en-US" sz="900" dirty="0">
                  <a:solidFill>
                    <a:srgbClr val="000000"/>
                  </a:solidFill>
                  <a:latin typeface="Arial"/>
                </a:rPr>
                <a:t>latent</a:t>
              </a:r>
            </a:p>
            <a:p>
              <a:pPr algn="ctr" defTabSz="685800"/>
              <a:r>
                <a:rPr lang="en-US" sz="900" dirty="0">
                  <a:solidFill>
                    <a:srgbClr val="000000"/>
                  </a:solidFill>
                  <a:latin typeface="Arial"/>
                </a:rPr>
                <a:t>space</a:t>
              </a: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2529806" y="4256305"/>
              <a:ext cx="759183" cy="67710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34290" rIns="34290" rtlCol="0" anchor="ctr" anchorCtr="0">
              <a:spAutoFit/>
            </a:bodyPr>
            <a:lstStyle/>
            <a:p>
              <a:pPr algn="ctr" defTabSz="685800"/>
              <a:r>
                <a:rPr lang="en-US" sz="900" dirty="0">
                  <a:solidFill>
                    <a:srgbClr val="000000"/>
                  </a:solidFill>
                  <a:latin typeface="Arial"/>
                </a:rPr>
                <a:t>Property</a:t>
              </a:r>
            </a:p>
            <a:p>
              <a:pPr algn="ctr" defTabSz="685800"/>
              <a:r>
                <a:rPr lang="en-US" sz="900" dirty="0">
                  <a:solidFill>
                    <a:srgbClr val="000000"/>
                  </a:solidFill>
                  <a:latin typeface="Arial"/>
                </a:rPr>
                <a:t>prediction</a:t>
              </a:r>
            </a:p>
            <a:p>
              <a:pPr algn="ctr" defTabSz="685800"/>
              <a:r>
                <a:rPr lang="en-US" sz="900" dirty="0">
                  <a:solidFill>
                    <a:srgbClr val="000000"/>
                  </a:solidFill>
                  <a:latin typeface="Arial"/>
                </a:rPr>
                <a:t>network</a:t>
              </a: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1869621" y="2286744"/>
              <a:ext cx="553997" cy="307776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34290" rIns="34290" rtlCol="0" anchor="ctr" anchorCtr="0">
              <a:spAutoFit/>
            </a:bodyPr>
            <a:lstStyle/>
            <a:p>
              <a:pPr algn="ctr" defTabSz="685800"/>
              <a:r>
                <a:rPr lang="en-US" sz="900" dirty="0">
                  <a:solidFill>
                    <a:srgbClr val="FF6600"/>
                  </a:solidFill>
                  <a:latin typeface="Arial"/>
                </a:rPr>
                <a:t>INPUT</a:t>
              </a: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1890486" y="5307747"/>
              <a:ext cx="724985" cy="307776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34290" rIns="34290" rtlCol="0" anchor="ctr" anchorCtr="0">
              <a:spAutoFit/>
            </a:bodyPr>
            <a:lstStyle/>
            <a:p>
              <a:pPr algn="ctr" defTabSz="685800"/>
              <a:r>
                <a:rPr lang="en-US" sz="900" dirty="0">
                  <a:solidFill>
                    <a:srgbClr val="FF6600"/>
                  </a:solidFill>
                  <a:latin typeface="Arial"/>
                </a:rPr>
                <a:t>OUTPUT</a:t>
              </a: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3473106" y="3681680"/>
              <a:ext cx="1403694" cy="67710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34290" rIns="34290" rtlCol="0" anchor="ctr" anchorCtr="0">
              <a:spAutoFit/>
            </a:bodyPr>
            <a:lstStyle/>
            <a:p>
              <a:pPr algn="ctr" defTabSz="685800"/>
              <a:r>
                <a:rPr lang="en-US" sz="900" dirty="0">
                  <a:solidFill>
                    <a:srgbClr val="000000"/>
                  </a:solidFill>
                  <a:latin typeface="Arial"/>
                </a:rPr>
                <a:t>Property of interest as a function of latent variables</a:t>
              </a:r>
            </a:p>
          </p:txBody>
        </p:sp>
        <p:sp>
          <p:nvSpPr>
            <p:cNvPr id="15" name="Arrow: Right 14"/>
            <p:cNvSpPr/>
            <p:nvPr/>
          </p:nvSpPr>
          <p:spPr bwMode="auto">
            <a:xfrm>
              <a:off x="4930701" y="3883074"/>
              <a:ext cx="274320" cy="274320"/>
            </a:xfrm>
            <a:prstGeom prst="rightArrow">
              <a:avLst>
                <a:gd name="adj1" fmla="val 50000"/>
                <a:gd name="adj2" fmla="val 59174"/>
              </a:avLst>
            </a:prstGeom>
            <a:noFill/>
            <a:ln>
              <a:solidFill>
                <a:srgbClr val="000000"/>
              </a:solidFill>
              <a:headEnd/>
              <a:tailEnd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4000" tIns="54000" rIns="54000" bIns="5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135731" indent="-135731" algn="ctr" defTabSz="685800" eaLnBrk="0" hangingPunct="0">
                <a:buClr>
                  <a:srgbClr val="FFFFFF"/>
                </a:buClr>
                <a:buFont typeface="Arial" pitchFamily="34" charset="0"/>
                <a:buChar char="–"/>
              </a:pPr>
              <a:endParaRPr lang="en-US" sz="900" b="1" kern="0" dirty="0" err="1">
                <a:solidFill>
                  <a:srgbClr val="FFFFFF"/>
                </a:solidFill>
                <a:latin typeface="Arial"/>
              </a:endParaRPr>
            </a:p>
          </p:txBody>
        </p:sp>
        <p:cxnSp>
          <p:nvCxnSpPr>
            <p:cNvPr id="20" name="Straight Arrow Connector 19"/>
            <p:cNvCxnSpPr>
              <a:stCxn id="49" idx="2"/>
            </p:cNvCxnSpPr>
            <p:nvPr/>
          </p:nvCxnSpPr>
          <p:spPr>
            <a:xfrm flipH="1">
              <a:off x="6629400" y="2931645"/>
              <a:ext cx="1402410" cy="1520452"/>
            </a:xfrm>
            <a:prstGeom prst="straightConnector1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/>
            <p:cNvSpPr txBox="1"/>
            <p:nvPr/>
          </p:nvSpPr>
          <p:spPr>
            <a:xfrm>
              <a:off x="7300620" y="2254537"/>
              <a:ext cx="1462380" cy="67710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34290" rIns="34290" rtlCol="0" anchor="ctr" anchorCtr="0">
              <a:spAutoFit/>
            </a:bodyPr>
            <a:lstStyle/>
            <a:p>
              <a:pPr algn="ctr" defTabSz="685800"/>
              <a:r>
                <a:rPr lang="en-US" sz="900" dirty="0">
                  <a:solidFill>
                    <a:srgbClr val="FF6600"/>
                  </a:solidFill>
                  <a:latin typeface="Arial"/>
                </a:rPr>
                <a:t>Predicted variations to optimize property of interest</a:t>
              </a:r>
            </a:p>
          </p:txBody>
        </p:sp>
        <p:cxnSp>
          <p:nvCxnSpPr>
            <p:cNvPr id="50" name="Straight Arrow Connector 49"/>
            <p:cNvCxnSpPr>
              <a:stCxn id="49" idx="2"/>
            </p:cNvCxnSpPr>
            <p:nvPr/>
          </p:nvCxnSpPr>
          <p:spPr>
            <a:xfrm flipH="1">
              <a:off x="7393169" y="2931645"/>
              <a:ext cx="638641" cy="1871116"/>
            </a:xfrm>
            <a:prstGeom prst="straightConnector1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761697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 bwMode="auto">
          <a:xfrm>
            <a:off x="388274" y="1151296"/>
            <a:ext cx="3672665" cy="28298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4000" tIns="54000" rIns="54000" bIns="54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35731" indent="-135731" algn="ctr" eaLnBrk="0" hangingPunct="0">
              <a:buClr>
                <a:schemeClr val="bg1"/>
              </a:buClr>
              <a:buFont typeface="Arial" pitchFamily="34" charset="0"/>
              <a:buChar char="–"/>
            </a:pPr>
            <a:endParaRPr lang="en-US" sz="900" b="1" kern="0" dirty="0" err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21"/>
          </p:nvPr>
        </p:nvSpPr>
        <p:spPr>
          <a:xfrm>
            <a:off x="7800865" y="4748629"/>
            <a:ext cx="830123" cy="273844"/>
          </a:xfrm>
        </p:spPr>
        <p:txBody>
          <a:bodyPr/>
          <a:lstStyle/>
          <a:p>
            <a:fld id="{9F9F533D-B52E-4A2F-BF72-0ADD2D94BD75}" type="slidenum">
              <a:rPr lang="en-GB" smtClean="0">
                <a:solidFill>
                  <a:srgbClr val="544F40"/>
                </a:solidFill>
              </a:rPr>
              <a:pPr/>
              <a:t>42</a:t>
            </a:fld>
            <a:endParaRPr lang="en-GB" dirty="0">
              <a:solidFill>
                <a:srgbClr val="544F40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r="48549" b="7172"/>
          <a:stretch/>
        </p:blipFill>
        <p:spPr>
          <a:xfrm>
            <a:off x="495999" y="1462768"/>
            <a:ext cx="2378734" cy="2481436"/>
          </a:xfrm>
          <a:prstGeom prst="rect">
            <a:avLst/>
          </a:prstGeom>
        </p:spPr>
      </p:pic>
      <p:sp>
        <p:nvSpPr>
          <p:cNvPr id="18" name="Rounded Rectangle 17"/>
          <p:cNvSpPr/>
          <p:nvPr/>
        </p:nvSpPr>
        <p:spPr bwMode="auto">
          <a:xfrm>
            <a:off x="6117967" y="1361092"/>
            <a:ext cx="2776193" cy="2119473"/>
          </a:xfrm>
          <a:prstGeom prst="round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endParaRPr lang="en-US" sz="1050" dirty="0"/>
          </a:p>
        </p:txBody>
      </p:sp>
      <p:sp>
        <p:nvSpPr>
          <p:cNvPr id="35" name="TextBox 34"/>
          <p:cNvSpPr txBox="1"/>
          <p:nvPr/>
        </p:nvSpPr>
        <p:spPr>
          <a:xfrm>
            <a:off x="3147627" y="1860141"/>
            <a:ext cx="858532" cy="170627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buClr>
                <a:schemeClr val="tx1"/>
              </a:buClr>
            </a:pPr>
            <a:r>
              <a:rPr lang="en-US" sz="1050" dirty="0"/>
              <a:t>1 channel image</a:t>
            </a:r>
          </a:p>
          <a:p>
            <a:endParaRPr lang="en-US" sz="1050" dirty="0">
              <a:solidFill>
                <a:schemeClr val="accent3">
                  <a:lumMod val="25000"/>
                </a:schemeClr>
              </a:solidFill>
            </a:endParaRPr>
          </a:p>
          <a:p>
            <a:r>
              <a:rPr lang="en-US" sz="1050" dirty="0">
                <a:solidFill>
                  <a:schemeClr val="accent3">
                    <a:lumMod val="25000"/>
                  </a:schemeClr>
                </a:solidFill>
              </a:rPr>
              <a:t>Training set: Single 384 well plate</a:t>
            </a:r>
          </a:p>
          <a:p>
            <a:endParaRPr lang="en-US" sz="1050" dirty="0">
              <a:solidFill>
                <a:schemeClr val="accent3">
                  <a:lumMod val="25000"/>
                </a:schemeClr>
              </a:solidFill>
            </a:endParaRPr>
          </a:p>
          <a:p>
            <a:r>
              <a:rPr lang="en-US" sz="1050" dirty="0">
                <a:solidFill>
                  <a:schemeClr val="accent3">
                    <a:lumMod val="25000"/>
                  </a:schemeClr>
                </a:solidFill>
              </a:rPr>
              <a:t>12 field per plate (40x)</a:t>
            </a:r>
          </a:p>
          <a:p>
            <a:endParaRPr lang="en-US" sz="1050" dirty="0">
              <a:solidFill>
                <a:schemeClr val="accent3">
                  <a:lumMod val="25000"/>
                </a:schemeClr>
              </a:solidFill>
            </a:endParaRPr>
          </a:p>
          <a:p>
            <a:r>
              <a:rPr lang="en-US" sz="1050" dirty="0">
                <a:solidFill>
                  <a:schemeClr val="accent3">
                    <a:lumMod val="25000"/>
                  </a:schemeClr>
                </a:solidFill>
              </a:rPr>
              <a:t>1024x1024 pixels</a:t>
            </a:r>
          </a:p>
          <a:p>
            <a:pPr>
              <a:buClr>
                <a:schemeClr val="tx1"/>
              </a:buClr>
            </a:pPr>
            <a:endParaRPr lang="en-US" sz="1050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711764A-D32D-4A68-960A-E4F7214F67A0}"/>
              </a:ext>
            </a:extLst>
          </p:cNvPr>
          <p:cNvGrpSpPr/>
          <p:nvPr/>
        </p:nvGrpSpPr>
        <p:grpSpPr>
          <a:xfrm>
            <a:off x="6404574" y="1667487"/>
            <a:ext cx="2131104" cy="1720014"/>
            <a:chOff x="7555555" y="1228411"/>
            <a:chExt cx="1333102" cy="1239297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AF2FB1D6-F47A-407C-BDC7-360DFD868F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719" t="10576" r="53962" b="19570"/>
            <a:stretch/>
          </p:blipFill>
          <p:spPr>
            <a:xfrm>
              <a:off x="7555555" y="1228411"/>
              <a:ext cx="1333102" cy="1239297"/>
            </a:xfrm>
            <a:prstGeom prst="rect">
              <a:avLst/>
            </a:prstGeom>
            <a:ln>
              <a:solidFill>
                <a:srgbClr val="001A54"/>
              </a:solidFill>
            </a:ln>
          </p:spPr>
        </p:pic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FDF937D-175C-4A35-A110-388336D775FA}"/>
                </a:ext>
              </a:extLst>
            </p:cNvPr>
            <p:cNvSpPr/>
            <p:nvPr/>
          </p:nvSpPr>
          <p:spPr bwMode="auto">
            <a:xfrm rot="20422904">
              <a:off x="7839540" y="1542686"/>
              <a:ext cx="807249" cy="229942"/>
            </a:xfrm>
            <a:prstGeom prst="ellipse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algn="r" defTabSz="6858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latin typeface="Times" charset="0"/>
                <a:ea typeface="ＭＳ Ｐゴシック" charset="0"/>
              </a:endParaRP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F407EDA8-9228-48B9-A1A2-86A04D9266B9}"/>
                </a:ext>
              </a:extLst>
            </p:cNvPr>
            <p:cNvSpPr/>
            <p:nvPr/>
          </p:nvSpPr>
          <p:spPr bwMode="auto">
            <a:xfrm rot="1198540">
              <a:off x="7852978" y="1713218"/>
              <a:ext cx="780372" cy="336681"/>
            </a:xfrm>
            <a:prstGeom prst="ellipse">
              <a:avLst/>
            </a:prstGeom>
            <a:noFill/>
            <a:ln w="9525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algn="r" defTabSz="6858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latin typeface="Times" charset="0"/>
                <a:ea typeface="ＭＳ Ｐゴシック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410C82A-7328-4122-B9B2-62F03CD03D38}"/>
                </a:ext>
              </a:extLst>
            </p:cNvPr>
            <p:cNvSpPr txBox="1"/>
            <p:nvPr/>
          </p:nvSpPr>
          <p:spPr>
            <a:xfrm>
              <a:off x="8467779" y="1318039"/>
              <a:ext cx="164140" cy="205655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buClr>
                  <a:schemeClr val="tx1"/>
                </a:buClr>
              </a:pPr>
              <a:r>
                <a:rPr lang="en-US" sz="1200" dirty="0" err="1">
                  <a:solidFill>
                    <a:srgbClr val="FF0000"/>
                  </a:solidFill>
                </a:rPr>
                <a:t>Bafilo</a:t>
              </a:r>
              <a:endParaRPr lang="en-US" sz="1200" dirty="0">
                <a:solidFill>
                  <a:srgbClr val="FF0000"/>
                </a:solidFill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52AC19E-6332-49DB-A4A2-2068FDBB20F3}"/>
                </a:ext>
              </a:extLst>
            </p:cNvPr>
            <p:cNvSpPr txBox="1"/>
            <p:nvPr/>
          </p:nvSpPr>
          <p:spPr>
            <a:xfrm>
              <a:off x="8439390" y="2104460"/>
              <a:ext cx="192529" cy="244815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buClr>
                  <a:schemeClr val="tx1"/>
                </a:buClr>
              </a:pPr>
              <a:r>
                <a:rPr lang="en-US" sz="1200" dirty="0">
                  <a:solidFill>
                    <a:srgbClr val="0070C0"/>
                  </a:solidFill>
                </a:rPr>
                <a:t>DMSO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C5DDCE8-AB08-4CEC-BE67-1EBCEF7F8638}"/>
                </a:ext>
              </a:extLst>
            </p:cNvPr>
            <p:cNvSpPr txBox="1"/>
            <p:nvPr/>
          </p:nvSpPr>
          <p:spPr>
            <a:xfrm>
              <a:off x="7685825" y="1622125"/>
              <a:ext cx="197375" cy="210905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buClr>
                  <a:schemeClr val="tx1"/>
                </a:buClr>
              </a:pPr>
              <a:r>
                <a:rPr lang="en-US" sz="1200" dirty="0" err="1">
                  <a:solidFill>
                    <a:srgbClr val="FFC000"/>
                  </a:solidFill>
                </a:rPr>
                <a:t>Noca</a:t>
              </a:r>
              <a:endParaRPr lang="en-US" sz="1200" dirty="0">
                <a:solidFill>
                  <a:srgbClr val="FFC000"/>
                </a:solidFill>
              </a:endParaRP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D0FCEEFA-0407-4169-B495-A71D6BE25DA0}"/>
                </a:ext>
              </a:extLst>
            </p:cNvPr>
            <p:cNvSpPr/>
            <p:nvPr/>
          </p:nvSpPr>
          <p:spPr bwMode="auto">
            <a:xfrm rot="20422904">
              <a:off x="7744944" y="1671763"/>
              <a:ext cx="399031" cy="167585"/>
            </a:xfrm>
            <a:prstGeom prst="ellipse">
              <a:avLst/>
            </a:prstGeom>
            <a:noFill/>
            <a:ln w="9525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algn="r" defTabSz="6858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latin typeface="Times" charset="0"/>
                <a:ea typeface="ＭＳ Ｐゴシック" charset="0"/>
              </a:endParaRPr>
            </a:p>
          </p:txBody>
        </p:sp>
        <p:sp>
          <p:nvSpPr>
            <p:cNvPr id="40" name="Star: 5 Points 39">
              <a:extLst>
                <a:ext uri="{FF2B5EF4-FFF2-40B4-BE49-F238E27FC236}">
                  <a16:creationId xmlns:a16="http://schemas.microsoft.com/office/drawing/2014/main" id="{77A17B19-A14F-4AF4-BD1F-7C6729E00811}"/>
                </a:ext>
              </a:extLst>
            </p:cNvPr>
            <p:cNvSpPr/>
            <p:nvPr/>
          </p:nvSpPr>
          <p:spPr bwMode="auto">
            <a:xfrm>
              <a:off x="7969811" y="1988428"/>
              <a:ext cx="118359" cy="131495"/>
            </a:xfrm>
            <a:prstGeom prst="star5">
              <a:avLst/>
            </a:prstGeom>
            <a:solidFill>
              <a:schemeClr val="accent2">
                <a:lumMod val="50000"/>
              </a:schemeClr>
            </a:solidFill>
            <a:ln>
              <a:noFill/>
              <a:headEnd/>
              <a:tailEnd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180975" indent="-180975" algn="ctr" eaLnBrk="0" fontAlgn="auto" hangingPunct="0">
                <a:spcBef>
                  <a:spcPts val="0"/>
                </a:spcBef>
                <a:spcAft>
                  <a:spcPts val="0"/>
                </a:spcAft>
                <a:buClr>
                  <a:schemeClr val="bg1"/>
                </a:buClr>
                <a:buFont typeface="Arial" pitchFamily="34" charset="0"/>
                <a:buChar char="–"/>
              </a:pPr>
              <a:endParaRPr lang="en-US" sz="1200" b="1" kern="0" dirty="0" err="1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CC519C-84F3-458A-AD50-3F38B2B78EB1}"/>
                </a:ext>
              </a:extLst>
            </p:cNvPr>
            <p:cNvSpPr txBox="1"/>
            <p:nvPr/>
          </p:nvSpPr>
          <p:spPr>
            <a:xfrm>
              <a:off x="7910385" y="2073642"/>
              <a:ext cx="192529" cy="244815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buClr>
                  <a:schemeClr val="tx1"/>
                </a:buClr>
              </a:pPr>
              <a:r>
                <a:rPr lang="en-US" sz="1200" dirty="0">
                  <a:solidFill>
                    <a:srgbClr val="001A54"/>
                  </a:solidFill>
                </a:rPr>
                <a:t>?</a:t>
              </a: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1EA703E4-61FD-4EDE-9BCB-E9FF72B61CE0}"/>
                </a:ext>
              </a:extLst>
            </p:cNvPr>
            <p:cNvCxnSpPr/>
            <p:nvPr/>
          </p:nvCxnSpPr>
          <p:spPr>
            <a:xfrm>
              <a:off x="8117727" y="2081709"/>
              <a:ext cx="219413" cy="6808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FA38F448-DDE2-4280-A43C-4D9400D04977}"/>
                </a:ext>
              </a:extLst>
            </p:cNvPr>
            <p:cNvCxnSpPr/>
            <p:nvPr/>
          </p:nvCxnSpPr>
          <p:spPr>
            <a:xfrm flipH="1">
              <a:off x="7696598" y="2031391"/>
              <a:ext cx="242055" cy="2278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47F71ADD-1E92-421B-861C-78064F49A805}"/>
              </a:ext>
            </a:extLst>
          </p:cNvPr>
          <p:cNvSpPr txBox="1"/>
          <p:nvPr/>
        </p:nvSpPr>
        <p:spPr>
          <a:xfrm>
            <a:off x="3352377" y="4662642"/>
            <a:ext cx="15231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chemeClr val="tx1"/>
              </a:buClr>
            </a:pPr>
            <a:r>
              <a:rPr lang="en-US" sz="800" dirty="0"/>
              <a:t>Ann Hoffman, Yusuf Roohani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B76EA78-7326-4A5A-A677-7D32CB1327CB}"/>
              </a:ext>
            </a:extLst>
          </p:cNvPr>
          <p:cNvSpPr/>
          <p:nvPr/>
        </p:nvSpPr>
        <p:spPr bwMode="auto">
          <a:xfrm>
            <a:off x="4371534" y="3946465"/>
            <a:ext cx="1114864" cy="59367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rgbClr val="000000"/>
            </a:solidFill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buClr>
                <a:schemeClr val="bg1"/>
              </a:buClr>
            </a:pPr>
            <a:r>
              <a:rPr lang="en-US" sz="1050" b="1" kern="0" dirty="0">
                <a:solidFill>
                  <a:srgbClr val="000000"/>
                </a:solidFill>
                <a:latin typeface="Arial"/>
              </a:rPr>
              <a:t>Deep Learning</a:t>
            </a:r>
          </a:p>
          <a:p>
            <a:pPr algn="ctr" eaLnBrk="0" hangingPunct="0">
              <a:buClr>
                <a:schemeClr val="bg1"/>
              </a:buClr>
            </a:pPr>
            <a:r>
              <a:rPr lang="en-US" sz="1050" b="1" kern="0" dirty="0">
                <a:solidFill>
                  <a:srgbClr val="000000"/>
                </a:solidFill>
                <a:latin typeface="Arial"/>
              </a:rPr>
              <a:t>model</a:t>
            </a:r>
          </a:p>
        </p:txBody>
      </p:sp>
      <p:pic>
        <p:nvPicPr>
          <p:cNvPr id="26" name="Picture 9">
            <a:extLst>
              <a:ext uri="{FF2B5EF4-FFF2-40B4-BE49-F238E27FC236}">
                <a16:creationId xmlns:a16="http://schemas.microsoft.com/office/drawing/2014/main" id="{2B0D3465-0866-4E10-9FAE-9935CEBDE6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351417" y="1787564"/>
            <a:ext cx="1144018" cy="11763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39F070A6-175E-477D-A3DC-9CCC6B392A2C}"/>
              </a:ext>
            </a:extLst>
          </p:cNvPr>
          <p:cNvSpPr/>
          <p:nvPr/>
        </p:nvSpPr>
        <p:spPr>
          <a:xfrm>
            <a:off x="6287821" y="3894855"/>
            <a:ext cx="587446" cy="522656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DMSO</a:t>
            </a:r>
          </a:p>
          <a:p>
            <a:pPr algn="ctr"/>
            <a:r>
              <a:rPr lang="en-US" sz="1050" dirty="0"/>
              <a:t>1%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60A1BC9-BE5C-453E-9A98-D0975B96B68B}"/>
              </a:ext>
            </a:extLst>
          </p:cNvPr>
          <p:cNvSpPr/>
          <p:nvPr/>
        </p:nvSpPr>
        <p:spPr>
          <a:xfrm>
            <a:off x="6915668" y="3886768"/>
            <a:ext cx="587446" cy="530743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err="1"/>
              <a:t>Noca</a:t>
            </a:r>
            <a:endParaRPr lang="en-US" sz="1050" dirty="0"/>
          </a:p>
          <a:p>
            <a:pPr algn="ctr"/>
            <a:r>
              <a:rPr lang="en-US" sz="1050" dirty="0"/>
              <a:t>17%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3F90B7C-8AFC-4804-8AEB-6DDFF4D8153B}"/>
              </a:ext>
            </a:extLst>
          </p:cNvPr>
          <p:cNvSpPr/>
          <p:nvPr/>
        </p:nvSpPr>
        <p:spPr>
          <a:xfrm>
            <a:off x="7544419" y="3890811"/>
            <a:ext cx="587446" cy="5267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err="1"/>
              <a:t>Bafilo</a:t>
            </a:r>
            <a:endParaRPr lang="en-US" sz="1050" dirty="0"/>
          </a:p>
          <a:p>
            <a:pPr algn="ctr"/>
            <a:r>
              <a:rPr lang="en-US" sz="1050" dirty="0"/>
              <a:t>82%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85EAA7-AE27-4D0C-84AA-7B54403DE975}"/>
              </a:ext>
            </a:extLst>
          </p:cNvPr>
          <p:cNvSpPr txBox="1"/>
          <p:nvPr/>
        </p:nvSpPr>
        <p:spPr>
          <a:xfrm>
            <a:off x="892615" y="1143349"/>
            <a:ext cx="26161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chemeClr val="tx1"/>
              </a:buClr>
            </a:pPr>
            <a:r>
              <a:rPr lang="en-US" sz="1400" b="1" u="sng" dirty="0"/>
              <a:t>Training data (4 phenotypes)</a:t>
            </a:r>
          </a:p>
        </p:txBody>
      </p: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0CC2FE1A-D3F0-46D1-B7A8-34779E8F9143}"/>
              </a:ext>
            </a:extLst>
          </p:cNvPr>
          <p:cNvCxnSpPr>
            <a:cxnSpLocks/>
            <a:stCxn id="20" idx="2"/>
            <a:endCxn id="24" idx="1"/>
          </p:cNvCxnSpPr>
          <p:nvPr/>
        </p:nvCxnSpPr>
        <p:spPr>
          <a:xfrm rot="16200000" flipH="1">
            <a:off x="3166977" y="3038744"/>
            <a:ext cx="262186" cy="2146927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FDED6FB3-1E26-40A7-9AF8-32E16FF7F5FC}"/>
              </a:ext>
            </a:extLst>
          </p:cNvPr>
          <p:cNvCxnSpPr/>
          <p:nvPr/>
        </p:nvCxnSpPr>
        <p:spPr>
          <a:xfrm>
            <a:off x="4239526" y="1106975"/>
            <a:ext cx="0" cy="3421507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E6061EF5-6B1D-4C1E-8E22-AA0B9C2C6130}"/>
              </a:ext>
            </a:extLst>
          </p:cNvPr>
          <p:cNvSpPr/>
          <p:nvPr/>
        </p:nvSpPr>
        <p:spPr>
          <a:xfrm>
            <a:off x="8186815" y="3886768"/>
            <a:ext cx="587446" cy="5267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err="1"/>
              <a:t>Valino</a:t>
            </a:r>
            <a:endParaRPr lang="en-US" sz="1050" dirty="0"/>
          </a:p>
          <a:p>
            <a:pPr algn="ctr"/>
            <a:r>
              <a:rPr lang="en-US" sz="1050" dirty="0"/>
              <a:t>0%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E4258CB-383C-4091-B410-2CF1DC8E60A7}"/>
              </a:ext>
            </a:extLst>
          </p:cNvPr>
          <p:cNvSpPr txBox="1"/>
          <p:nvPr/>
        </p:nvSpPr>
        <p:spPr>
          <a:xfrm>
            <a:off x="6287821" y="1407106"/>
            <a:ext cx="3249117" cy="21431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buClr>
                <a:schemeClr val="tx1"/>
              </a:buClr>
            </a:pPr>
            <a:r>
              <a:rPr lang="en-US" sz="1200" b="1" dirty="0"/>
              <a:t>Visualize/track cellular phenotype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E0C4AD3-628A-40F3-9A71-AEEB58BBB8E8}"/>
              </a:ext>
            </a:extLst>
          </p:cNvPr>
          <p:cNvSpPr txBox="1"/>
          <p:nvPr/>
        </p:nvSpPr>
        <p:spPr>
          <a:xfrm>
            <a:off x="6266718" y="3593610"/>
            <a:ext cx="2348424" cy="19470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buClr>
                <a:schemeClr val="tx1"/>
              </a:buClr>
            </a:pPr>
            <a:r>
              <a:rPr lang="en-US" sz="1200" b="1" dirty="0"/>
              <a:t>Generate a phenotypic fingerprint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7B1EF005-EECB-4534-B73B-10859DF349BB}"/>
              </a:ext>
            </a:extLst>
          </p:cNvPr>
          <p:cNvSpPr txBox="1"/>
          <p:nvPr/>
        </p:nvSpPr>
        <p:spPr>
          <a:xfrm>
            <a:off x="4386504" y="1105462"/>
            <a:ext cx="11881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chemeClr val="tx1"/>
              </a:buClr>
            </a:pPr>
            <a:r>
              <a:rPr lang="en-US" sz="1400" b="1" u="sng" dirty="0"/>
              <a:t>Input image</a:t>
            </a: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E358720-07B0-4AE6-AB8A-3F244ADAD6B7}"/>
              </a:ext>
            </a:extLst>
          </p:cNvPr>
          <p:cNvCxnSpPr/>
          <p:nvPr/>
        </p:nvCxnSpPr>
        <p:spPr>
          <a:xfrm>
            <a:off x="5604300" y="1131951"/>
            <a:ext cx="0" cy="3421507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EBDC31AC-0884-40CC-B048-8BF60309D8FF}"/>
              </a:ext>
            </a:extLst>
          </p:cNvPr>
          <p:cNvSpPr txBox="1"/>
          <p:nvPr/>
        </p:nvSpPr>
        <p:spPr>
          <a:xfrm>
            <a:off x="6656359" y="1066398"/>
            <a:ext cx="13051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chemeClr val="tx1"/>
              </a:buClr>
            </a:pPr>
            <a:r>
              <a:rPr lang="en-US" sz="1400" b="1" u="sng" dirty="0"/>
              <a:t>Model output</a:t>
            </a:r>
          </a:p>
        </p:txBody>
      </p:sp>
      <p:sp>
        <p:nvSpPr>
          <p:cNvPr id="57" name="Rounded Rectangle 17">
            <a:extLst>
              <a:ext uri="{FF2B5EF4-FFF2-40B4-BE49-F238E27FC236}">
                <a16:creationId xmlns:a16="http://schemas.microsoft.com/office/drawing/2014/main" id="{B2B32407-289B-42BE-A195-1FA7A92E6A22}"/>
              </a:ext>
            </a:extLst>
          </p:cNvPr>
          <p:cNvSpPr/>
          <p:nvPr/>
        </p:nvSpPr>
        <p:spPr bwMode="auto">
          <a:xfrm>
            <a:off x="6117967" y="3532855"/>
            <a:ext cx="2772416" cy="942415"/>
          </a:xfrm>
          <a:prstGeom prst="round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endParaRPr lang="en-US" sz="1050" dirty="0"/>
          </a:p>
        </p:txBody>
      </p:sp>
      <p:sp>
        <p:nvSpPr>
          <p:cNvPr id="59" name="Left Brace 58">
            <a:extLst>
              <a:ext uri="{FF2B5EF4-FFF2-40B4-BE49-F238E27FC236}">
                <a16:creationId xmlns:a16="http://schemas.microsoft.com/office/drawing/2014/main" id="{439F2178-C3B0-45FA-B2D1-83F9641259A3}"/>
              </a:ext>
            </a:extLst>
          </p:cNvPr>
          <p:cNvSpPr/>
          <p:nvPr/>
        </p:nvSpPr>
        <p:spPr>
          <a:xfrm>
            <a:off x="5895832" y="1151296"/>
            <a:ext cx="169691" cy="3262172"/>
          </a:xfrm>
          <a:prstGeom prst="leftBrac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43EFDC76-60FA-4DDE-8A45-A9DEF36D6861}"/>
              </a:ext>
            </a:extLst>
          </p:cNvPr>
          <p:cNvCxnSpPr>
            <a:stCxn id="24" idx="3"/>
            <a:endCxn id="59" idx="1"/>
          </p:cNvCxnSpPr>
          <p:nvPr/>
        </p:nvCxnSpPr>
        <p:spPr>
          <a:xfrm flipV="1">
            <a:off x="5486398" y="2782382"/>
            <a:ext cx="409434" cy="1460919"/>
          </a:xfrm>
          <a:prstGeom prst="bentConnector3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3" name="Title 62">
            <a:extLst>
              <a:ext uri="{FF2B5EF4-FFF2-40B4-BE49-F238E27FC236}">
                <a16:creationId xmlns:a16="http://schemas.microsoft.com/office/drawing/2014/main" id="{F543E1FF-5BEF-4B5A-BBD9-BAC6419DC5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886" y="304160"/>
            <a:ext cx="8639375" cy="338554"/>
          </a:xfrm>
        </p:spPr>
        <p:txBody>
          <a:bodyPr/>
          <a:lstStyle/>
          <a:p>
            <a:r>
              <a:rPr lang="en-US" dirty="0"/>
              <a:t>In-Vitro: Using deep learning to phenotype cellular images</a:t>
            </a: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3748E086-4975-4272-9C2B-A3ACB90E8041}"/>
              </a:ext>
            </a:extLst>
          </p:cNvPr>
          <p:cNvCxnSpPr>
            <a:stCxn id="26" idx="2"/>
            <a:endCxn id="24" idx="0"/>
          </p:cNvCxnSpPr>
          <p:nvPr/>
        </p:nvCxnSpPr>
        <p:spPr>
          <a:xfrm>
            <a:off x="4923426" y="2963950"/>
            <a:ext cx="5540" cy="982515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 Placeholder 3">
            <a:extLst>
              <a:ext uri="{FF2B5EF4-FFF2-40B4-BE49-F238E27FC236}">
                <a16:creationId xmlns:a16="http://schemas.microsoft.com/office/drawing/2014/main" id="{75C7D056-4A09-466C-9809-D770AC1DE0D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62315" y="692554"/>
            <a:ext cx="10118404" cy="234950"/>
          </a:xfrm>
        </p:spPr>
        <p:txBody>
          <a:bodyPr/>
          <a:lstStyle/>
          <a:p>
            <a:r>
              <a:rPr lang="en-US" dirty="0"/>
              <a:t>Drawing more power directly from data, less subjectivity, higher information content</a:t>
            </a:r>
          </a:p>
        </p:txBody>
      </p:sp>
    </p:spTree>
    <p:extLst>
      <p:ext uri="{BB962C8B-B14F-4D97-AF65-F5344CB8AC3E}">
        <p14:creationId xmlns:p14="http://schemas.microsoft.com/office/powerpoint/2010/main" val="19678819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9706C-625C-4602-8E91-63770951FD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152" y="288639"/>
            <a:ext cx="7577139" cy="338554"/>
          </a:xfrm>
        </p:spPr>
        <p:txBody>
          <a:bodyPr/>
          <a:lstStyle/>
          <a:p>
            <a:r>
              <a:rPr lang="en-US" dirty="0"/>
              <a:t>Clinical Trials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4D0E312F-62F7-4FDC-AAF5-FE366EC9621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409108" y="743986"/>
            <a:ext cx="7374044" cy="176213"/>
          </a:xfrm>
        </p:spPr>
        <p:txBody>
          <a:bodyPr/>
          <a:lstStyle/>
          <a:p>
            <a:r>
              <a:rPr lang="en-US" dirty="0"/>
              <a:t>Augment structured clinical trial features with unstructured data 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0EEFFFA-F7BB-4466-AF22-C83A4A4161FB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43</a:t>
            </a:fld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737329F-0FBC-474D-B7DB-917D915F82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4118" y="1545537"/>
            <a:ext cx="1234373" cy="2744421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C3F4D4ED-35FC-4600-95D5-C63DCFEDD723}"/>
              </a:ext>
            </a:extLst>
          </p:cNvPr>
          <p:cNvGrpSpPr/>
          <p:nvPr/>
        </p:nvGrpSpPr>
        <p:grpSpPr>
          <a:xfrm>
            <a:off x="1136227" y="2303057"/>
            <a:ext cx="2342585" cy="1737048"/>
            <a:chOff x="698471" y="2623786"/>
            <a:chExt cx="3455228" cy="2686510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FCC0233F-F39B-466B-B2E8-0AAF6E02428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8471" y="2623786"/>
              <a:ext cx="3455228" cy="2686510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0975303-C9D4-488B-AC64-71C1582DCCCA}"/>
                </a:ext>
              </a:extLst>
            </p:cNvPr>
            <p:cNvSpPr txBox="1"/>
            <p:nvPr/>
          </p:nvSpPr>
          <p:spPr>
            <a:xfrm>
              <a:off x="2038525" y="3238500"/>
              <a:ext cx="914400" cy="91440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buClr>
                  <a:schemeClr val="tx1"/>
                </a:buClr>
              </a:pPr>
              <a:r>
                <a:rPr lang="en-US" sz="1200" dirty="0"/>
                <a:t>LSTM</a:t>
              </a:r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4E66F0DC-F919-4FC3-AC7B-4409596F065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2016" b="34687"/>
          <a:stretch/>
        </p:blipFill>
        <p:spPr>
          <a:xfrm>
            <a:off x="1440765" y="1398352"/>
            <a:ext cx="1607344" cy="5352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524A441-5ED1-4898-962B-491A0A7E33D5}"/>
              </a:ext>
            </a:extLst>
          </p:cNvPr>
          <p:cNvSpPr txBox="1"/>
          <p:nvPr/>
        </p:nvSpPr>
        <p:spPr>
          <a:xfrm>
            <a:off x="1255767" y="1214932"/>
            <a:ext cx="2223044" cy="33060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buClr>
                <a:schemeClr val="tx1"/>
              </a:buClr>
            </a:pPr>
            <a:r>
              <a:rPr lang="en-US" sz="1200" b="1" dirty="0"/>
              <a:t>Adverse Events Meta-analysis</a:t>
            </a:r>
          </a:p>
          <a:p>
            <a:pPr>
              <a:buClr>
                <a:schemeClr val="tx1"/>
              </a:buClr>
            </a:pPr>
            <a:endParaRPr lang="en-US" sz="12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86F0B6C-9578-420C-BDD9-2BA13E1F22F4}"/>
              </a:ext>
            </a:extLst>
          </p:cNvPr>
          <p:cNvSpPr txBox="1"/>
          <p:nvPr/>
        </p:nvSpPr>
        <p:spPr>
          <a:xfrm>
            <a:off x="4394118" y="1214932"/>
            <a:ext cx="2223044" cy="33060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buClr>
                <a:schemeClr val="tx1"/>
              </a:buClr>
            </a:pPr>
            <a:r>
              <a:rPr lang="en-US" sz="1200" b="1" dirty="0"/>
              <a:t>Risk Score reevaluation</a:t>
            </a:r>
          </a:p>
          <a:p>
            <a:pPr>
              <a:buClr>
                <a:schemeClr val="tx1"/>
              </a:buClr>
            </a:pPr>
            <a:endParaRPr lang="en-US" sz="12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2A29D77-C7FD-4F8E-A5B9-F6C6E660E4E0}"/>
              </a:ext>
            </a:extLst>
          </p:cNvPr>
          <p:cNvSpPr txBox="1"/>
          <p:nvPr/>
        </p:nvSpPr>
        <p:spPr>
          <a:xfrm>
            <a:off x="5730106" y="2519462"/>
            <a:ext cx="1249378" cy="6858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buClr>
                <a:schemeClr val="tx1"/>
              </a:buClr>
            </a:pPr>
            <a:r>
              <a:rPr lang="en-US" sz="1200" dirty="0" err="1"/>
              <a:t>CheXNet</a:t>
            </a:r>
            <a:endParaRPr lang="en-US" sz="1200" dirty="0"/>
          </a:p>
          <a:p>
            <a:pPr>
              <a:buClr>
                <a:schemeClr val="tx1"/>
              </a:buClr>
            </a:pPr>
            <a:r>
              <a:rPr lang="en-US" sz="1200" dirty="0"/>
              <a:t>Stanford ML lab</a:t>
            </a:r>
          </a:p>
          <a:p>
            <a:pPr>
              <a:buClr>
                <a:schemeClr val="tx1"/>
              </a:buClr>
            </a:pPr>
            <a:r>
              <a:rPr lang="en-US" sz="825" dirty="0"/>
              <a:t>https://arxiv.org/abs/1711.05225</a:t>
            </a:r>
          </a:p>
          <a:p>
            <a:pPr>
              <a:buClr>
                <a:schemeClr val="tx1"/>
              </a:buClr>
            </a:pPr>
            <a:endParaRPr lang="en-US" sz="12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B6D7566-1667-4A3C-B440-A3F65D9D1DD1}"/>
              </a:ext>
            </a:extLst>
          </p:cNvPr>
          <p:cNvSpPr txBox="1"/>
          <p:nvPr/>
        </p:nvSpPr>
        <p:spPr>
          <a:xfrm>
            <a:off x="5730106" y="1590652"/>
            <a:ext cx="2344436" cy="6858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buClr>
                <a:schemeClr val="tx1"/>
              </a:buClr>
            </a:pPr>
            <a:r>
              <a:rPr lang="en-US" sz="1050" i="1" dirty="0"/>
              <a:t>Could one derive a more accurate risk </a:t>
            </a:r>
          </a:p>
          <a:p>
            <a:pPr>
              <a:buClr>
                <a:schemeClr val="tx1"/>
              </a:buClr>
            </a:pPr>
            <a:r>
              <a:rPr lang="en-US" sz="1050" i="1" dirty="0"/>
              <a:t>Score  for respiratory diseases </a:t>
            </a:r>
          </a:p>
          <a:p>
            <a:pPr>
              <a:buClr>
                <a:schemeClr val="tx1"/>
              </a:buClr>
            </a:pPr>
            <a:r>
              <a:rPr lang="en-US" sz="1050" i="1" dirty="0"/>
              <a:t>and quantify the impact on </a:t>
            </a:r>
          </a:p>
          <a:p>
            <a:pPr>
              <a:buClr>
                <a:schemeClr val="tx1"/>
              </a:buClr>
            </a:pPr>
            <a:r>
              <a:rPr lang="en-US" sz="1050" i="1" dirty="0"/>
              <a:t>patient outcomes?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AB643A3-E261-4975-8872-72663B670ECB}"/>
              </a:ext>
            </a:extLst>
          </p:cNvPr>
          <p:cNvSpPr txBox="1"/>
          <p:nvPr/>
        </p:nvSpPr>
        <p:spPr>
          <a:xfrm>
            <a:off x="1061011" y="3895308"/>
            <a:ext cx="2344436" cy="6858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buClr>
                <a:schemeClr val="tx1"/>
              </a:buClr>
            </a:pPr>
            <a:r>
              <a:rPr lang="en-US" sz="1050" i="1" dirty="0"/>
              <a:t>How do patterns of adverse events uncovered </a:t>
            </a:r>
          </a:p>
          <a:p>
            <a:pPr>
              <a:buClr>
                <a:schemeClr val="tx1"/>
              </a:buClr>
            </a:pPr>
            <a:r>
              <a:rPr lang="en-US" sz="1050" i="1" dirty="0"/>
              <a:t>by a deep learning model compare to standard </a:t>
            </a:r>
          </a:p>
          <a:p>
            <a:pPr>
              <a:buClr>
                <a:schemeClr val="tx1"/>
              </a:buClr>
            </a:pPr>
            <a:r>
              <a:rPr lang="en-US" sz="1050" i="1" dirty="0"/>
              <a:t>Adverse events databases?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6D32EBF-2E3C-45C2-B73F-938D01ED03C3}"/>
              </a:ext>
            </a:extLst>
          </p:cNvPr>
          <p:cNvCxnSpPr/>
          <p:nvPr/>
        </p:nvCxnSpPr>
        <p:spPr>
          <a:xfrm>
            <a:off x="2244437" y="1976960"/>
            <a:ext cx="0" cy="3879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092441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16844" y="221108"/>
            <a:ext cx="5898356" cy="507831"/>
          </a:xfrm>
        </p:spPr>
        <p:txBody>
          <a:bodyPr/>
          <a:lstStyle/>
          <a:p>
            <a:r>
              <a:rPr lang="en-US" dirty="0"/>
              <a:t>Dermatologist-level classification of skin cancer with</a:t>
            </a:r>
            <a:br>
              <a:rPr lang="en-US" dirty="0"/>
            </a:br>
            <a:r>
              <a:rPr lang="en-US" dirty="0"/>
              <a:t>deep neural networks</a:t>
            </a:r>
            <a:endParaRPr lang="en-US" sz="1350" b="0" dirty="0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defTabSz="685800"/>
            <a:fld id="{9F9F533D-B52E-4A2F-BF72-0ADD2D94BD75}" type="slidenum">
              <a:rPr lang="en-GB">
                <a:solidFill>
                  <a:srgbClr val="9A8B7D"/>
                </a:solidFill>
                <a:latin typeface="Arial"/>
              </a:rPr>
              <a:pPr defTabSz="685800"/>
              <a:t>44</a:t>
            </a:fld>
            <a:endParaRPr lang="en-GB">
              <a:solidFill>
                <a:srgbClr val="9A8B7D"/>
              </a:solidFill>
              <a:latin typeface="Arial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416844" y="796194"/>
            <a:ext cx="6324287" cy="415498"/>
          </a:xfrm>
          <a:prstGeom prst="rect">
            <a:avLst/>
          </a:prstGeom>
          <a:noFill/>
          <a:ln>
            <a:noFill/>
          </a:ln>
        </p:spPr>
        <p:txBody>
          <a:bodyPr wrap="square" lIns="34290" rIns="34290" rtlCol="0" anchor="ctr" anchorCtr="0">
            <a:spAutoFit/>
          </a:bodyPr>
          <a:lstStyle/>
          <a:p>
            <a:pPr defTabSz="685800"/>
            <a:r>
              <a:rPr lang="en-US" sz="1050" i="1" dirty="0">
                <a:solidFill>
                  <a:srgbClr val="000000"/>
                </a:solidFill>
                <a:latin typeface="Arial"/>
              </a:rPr>
              <a:t>Many medical diagnoses are made by visual inspection. </a:t>
            </a:r>
            <a:r>
              <a:rPr lang="en-US" sz="1050" i="1" dirty="0">
                <a:solidFill>
                  <a:srgbClr val="FF6600"/>
                </a:solidFill>
                <a:latin typeface="Arial"/>
              </a:rPr>
              <a:t>Convolutional Neural Networks (CNNs)</a:t>
            </a:r>
            <a:r>
              <a:rPr lang="en-US" sz="1050" i="1" dirty="0">
                <a:solidFill>
                  <a:srgbClr val="000000"/>
                </a:solidFill>
                <a:latin typeface="Arial"/>
              </a:rPr>
              <a:t> excel at learning relationships between features in images and classifications (e.g. diagnoses).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2312411" y="4743450"/>
            <a:ext cx="4519186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800">
              <a:buClr>
                <a:srgbClr val="635A54"/>
              </a:buClr>
            </a:pPr>
            <a:r>
              <a:rPr lang="en-US" sz="750" dirty="0" err="1">
                <a:solidFill>
                  <a:srgbClr val="000000"/>
                </a:solidFill>
                <a:latin typeface="Arial"/>
                <a:hlinkClick r:id="rId2"/>
              </a:rPr>
              <a:t>Esteva</a:t>
            </a:r>
            <a:r>
              <a:rPr lang="en-US" sz="750" dirty="0">
                <a:solidFill>
                  <a:srgbClr val="000000"/>
                </a:solidFill>
                <a:latin typeface="Arial"/>
                <a:hlinkClick r:id="rId2"/>
              </a:rPr>
              <a:t> et al. Dermatologist-level classification of skin cancer with deep neural networks. Nature. 2017.</a:t>
            </a:r>
            <a:endParaRPr lang="en-US" sz="750" dirty="0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1482445" y="1543050"/>
            <a:ext cx="6179111" cy="1719804"/>
            <a:chOff x="365125" y="1836735"/>
            <a:chExt cx="8238814" cy="2293072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3"/>
            <a:srcRect l="43058" t="14039"/>
            <a:stretch/>
          </p:blipFill>
          <p:spPr>
            <a:xfrm>
              <a:off x="2662519" y="1836735"/>
              <a:ext cx="5941420" cy="2293071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 rotWithShape="1">
            <a:blip r:embed="rId3"/>
            <a:srcRect t="14039" r="77982"/>
            <a:stretch/>
          </p:blipFill>
          <p:spPr>
            <a:xfrm>
              <a:off x="365125" y="1836736"/>
              <a:ext cx="2297394" cy="2293071"/>
            </a:xfrm>
            <a:prstGeom prst="rect">
              <a:avLst/>
            </a:prstGeom>
          </p:spPr>
        </p:pic>
      </p:grp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/>
          <a:srcRect l="33334" t="11111" r="34374"/>
          <a:stretch/>
        </p:blipFill>
        <p:spPr>
          <a:xfrm>
            <a:off x="5486400" y="2571750"/>
            <a:ext cx="2227734" cy="2114553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1383476" y="1290809"/>
            <a:ext cx="1018227" cy="369332"/>
          </a:xfrm>
          <a:prstGeom prst="rect">
            <a:avLst/>
          </a:prstGeom>
          <a:noFill/>
          <a:ln>
            <a:noFill/>
          </a:ln>
        </p:spPr>
        <p:txBody>
          <a:bodyPr wrap="none" lIns="34290" rIns="34290" rtlCol="0" anchor="ctr" anchorCtr="0">
            <a:spAutoFit/>
          </a:bodyPr>
          <a:lstStyle/>
          <a:p>
            <a:pPr algn="ctr" defTabSz="685800"/>
            <a:r>
              <a:rPr lang="en-US" sz="900" dirty="0">
                <a:solidFill>
                  <a:srgbClr val="FF6600"/>
                </a:solidFill>
                <a:latin typeface="Arial"/>
              </a:rPr>
              <a:t>INPUT:</a:t>
            </a:r>
          </a:p>
          <a:p>
            <a:pPr algn="ctr" defTabSz="685800"/>
            <a:r>
              <a:rPr lang="en-US" sz="900" u="sng" dirty="0">
                <a:solidFill>
                  <a:srgbClr val="FF6600"/>
                </a:solidFill>
                <a:latin typeface="Arial"/>
              </a:rPr>
              <a:t>Skin Lesion Image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2538479" y="1360058"/>
            <a:ext cx="1595310" cy="230832"/>
          </a:xfrm>
          <a:prstGeom prst="rect">
            <a:avLst/>
          </a:prstGeom>
          <a:noFill/>
          <a:ln>
            <a:noFill/>
          </a:ln>
        </p:spPr>
        <p:txBody>
          <a:bodyPr wrap="none" lIns="34290" rIns="34290" rtlCol="0" anchor="ctr" anchorCtr="0">
            <a:spAutoFit/>
          </a:bodyPr>
          <a:lstStyle/>
          <a:p>
            <a:pPr algn="ctr" defTabSz="685800"/>
            <a:r>
              <a:rPr lang="en-US" sz="900" u="sng" dirty="0">
                <a:solidFill>
                  <a:srgbClr val="000000"/>
                </a:solidFill>
                <a:latin typeface="Arial"/>
              </a:rPr>
              <a:t>Convolutional Neural Network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4561684" y="1360058"/>
            <a:ext cx="928460" cy="230832"/>
          </a:xfrm>
          <a:prstGeom prst="rect">
            <a:avLst/>
          </a:prstGeom>
          <a:noFill/>
          <a:ln>
            <a:noFill/>
          </a:ln>
        </p:spPr>
        <p:txBody>
          <a:bodyPr wrap="none" lIns="34290" rIns="34290" rtlCol="0" anchor="ctr" anchorCtr="0">
            <a:spAutoFit/>
          </a:bodyPr>
          <a:lstStyle/>
          <a:p>
            <a:pPr algn="ctr" defTabSz="685800"/>
            <a:r>
              <a:rPr lang="en-US" sz="900" u="sng" dirty="0">
                <a:solidFill>
                  <a:srgbClr val="000000"/>
                </a:solidFill>
                <a:latin typeface="Arial"/>
              </a:rPr>
              <a:t>Training Classes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6259149" y="1290809"/>
            <a:ext cx="1236236" cy="369332"/>
          </a:xfrm>
          <a:prstGeom prst="rect">
            <a:avLst/>
          </a:prstGeom>
          <a:noFill/>
          <a:ln>
            <a:noFill/>
          </a:ln>
        </p:spPr>
        <p:txBody>
          <a:bodyPr wrap="none" lIns="34290" rIns="34290" rtlCol="0" anchor="ctr" anchorCtr="0">
            <a:spAutoFit/>
          </a:bodyPr>
          <a:lstStyle/>
          <a:p>
            <a:pPr algn="ctr" defTabSz="685800"/>
            <a:r>
              <a:rPr lang="en-US" sz="900" dirty="0">
                <a:solidFill>
                  <a:srgbClr val="FF6600"/>
                </a:solidFill>
                <a:latin typeface="Arial"/>
              </a:rPr>
              <a:t>OUTPUT:</a:t>
            </a:r>
          </a:p>
          <a:p>
            <a:pPr algn="ctr" defTabSz="685800"/>
            <a:r>
              <a:rPr lang="en-US" sz="900" u="sng" dirty="0">
                <a:solidFill>
                  <a:srgbClr val="FF6600"/>
                </a:solidFill>
                <a:latin typeface="Arial"/>
              </a:rPr>
              <a:t>Diagnosis Probabilities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6056898" y="3218461"/>
            <a:ext cx="889987" cy="507831"/>
          </a:xfrm>
          <a:prstGeom prst="rect">
            <a:avLst/>
          </a:prstGeom>
          <a:noFill/>
          <a:ln>
            <a:noFill/>
          </a:ln>
        </p:spPr>
        <p:txBody>
          <a:bodyPr wrap="none" lIns="34290" rIns="34290" rtlCol="0" anchor="ctr" anchorCtr="0">
            <a:spAutoFit/>
          </a:bodyPr>
          <a:lstStyle/>
          <a:p>
            <a:pPr algn="ctr" defTabSz="685800"/>
            <a:r>
              <a:rPr lang="en-US" sz="900" dirty="0">
                <a:solidFill>
                  <a:srgbClr val="FF6600"/>
                </a:solidFill>
                <a:latin typeface="Arial"/>
              </a:rPr>
              <a:t>Performance on</a:t>
            </a:r>
          </a:p>
          <a:p>
            <a:pPr algn="ctr" defTabSz="685800"/>
            <a:r>
              <a:rPr lang="en-US" sz="900" dirty="0">
                <a:solidFill>
                  <a:srgbClr val="FF6600"/>
                </a:solidFill>
                <a:latin typeface="Arial"/>
              </a:rPr>
              <a:t>Melanoma</a:t>
            </a:r>
          </a:p>
          <a:p>
            <a:pPr algn="ctr" defTabSz="685800"/>
            <a:r>
              <a:rPr lang="en-US" sz="900" dirty="0">
                <a:solidFill>
                  <a:srgbClr val="FF6600"/>
                </a:solidFill>
                <a:latin typeface="Arial"/>
              </a:rPr>
              <a:t>Diagnosis</a:t>
            </a:r>
          </a:p>
        </p:txBody>
      </p:sp>
    </p:spTree>
    <p:extLst>
      <p:ext uri="{BB962C8B-B14F-4D97-AF65-F5344CB8AC3E}">
        <p14:creationId xmlns:p14="http://schemas.microsoft.com/office/powerpoint/2010/main" val="35121262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/>
          <p:cNvSpPr/>
          <p:nvPr/>
        </p:nvSpPr>
        <p:spPr bwMode="auto">
          <a:xfrm>
            <a:off x="0" y="4347828"/>
            <a:ext cx="9144000" cy="7956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 eaLnBrk="0" fontAlgn="auto" hangingPunct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itchFamily="34" charset="0"/>
              <a:buChar char="–"/>
            </a:pPr>
            <a:endParaRPr lang="en-GB" sz="1200" b="1" kern="0" dirty="0" err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Supervised machine learning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pPr algn="ctr"/>
            <a:r>
              <a:rPr lang="en-US" dirty="0"/>
              <a:t>Insert your date / confidentiality text here</a:t>
            </a:r>
            <a:endParaRPr lang="en-GB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5</a:t>
            </a:fld>
            <a:endParaRPr lang="en-GB" dirty="0"/>
          </a:p>
        </p:txBody>
      </p:sp>
      <p:grpSp>
        <p:nvGrpSpPr>
          <p:cNvPr id="27" name="Group 12"/>
          <p:cNvGrpSpPr/>
          <p:nvPr/>
        </p:nvGrpSpPr>
        <p:grpSpPr>
          <a:xfrm>
            <a:off x="-756592" y="1577340"/>
            <a:ext cx="43200000" cy="1440160"/>
            <a:chOff x="-756592" y="2286000"/>
            <a:chExt cx="43200000" cy="1440160"/>
          </a:xfrm>
        </p:grpSpPr>
        <p:sp>
          <p:nvSpPr>
            <p:cNvPr id="28" name="Rectangle 27"/>
            <p:cNvSpPr/>
            <p:nvPr/>
          </p:nvSpPr>
          <p:spPr>
            <a:xfrm>
              <a:off x="-756592" y="2286000"/>
              <a:ext cx="43200000" cy="1440160"/>
            </a:xfrm>
            <a:prstGeom prst="rect">
              <a:avLst/>
            </a:prstGeom>
            <a:blipFill>
              <a:blip r:embed="rId2"/>
              <a:tile tx="0" ty="0" sx="100000" sy="100000" flip="none" algn="tl"/>
            </a:blipFill>
            <a:ln>
              <a:noFill/>
            </a:ln>
            <a:scene3d>
              <a:camera prst="perspectiveRelaxed"/>
              <a:lightRig rig="threePt" dir="t"/>
            </a:scene3d>
            <a:sp3d extrusionH="25400">
              <a:bevelT w="107950"/>
              <a:bevelB w="95250" h="165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29" name="Picture 2" descr="http://www.hagstone.net/plaice4.jpg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CFCFE"/>
                </a:clrFrom>
                <a:clrTo>
                  <a:srgbClr val="FCFCFE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461270" y="2466020"/>
              <a:ext cx="1792250" cy="1080120"/>
            </a:xfrm>
            <a:prstGeom prst="rect">
              <a:avLst/>
            </a:prstGeom>
            <a:noFill/>
            <a:ln>
              <a:noFill/>
            </a:ln>
            <a:scene3d>
              <a:camera prst="perspectiveRelaxed"/>
              <a:lightRig rig="harsh" dir="t"/>
            </a:scene3d>
            <a:sp3d z="127000" prstMaterial="flat">
              <a:bevelT w="63500" h="63500"/>
              <a:bevelB/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4" descr="http://www.fishinaboxshop.co.uk/image.php?productid=241"/>
            <p:cNvPicPr>
              <a:picLocks noChangeAspect="1" noChangeArrowheads="1"/>
            </p:cNvPicPr>
            <p:nvPr/>
          </p:nvPicPr>
          <p:blipFill rotWithShape="1">
            <a:blip r:embed="rId4" cstate="print">
              <a:clrChange>
                <a:clrFrom>
                  <a:srgbClr val="FCFCFE"/>
                </a:clrFrom>
                <a:clrTo>
                  <a:srgbClr val="FCFCFE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36" t="14042" r="6633" b="12358"/>
            <a:stretch/>
          </p:blipFill>
          <p:spPr bwMode="auto">
            <a:xfrm>
              <a:off x="11916816" y="2507707"/>
              <a:ext cx="1676381" cy="856545"/>
            </a:xfrm>
            <a:prstGeom prst="rect">
              <a:avLst/>
            </a:prstGeom>
            <a:noFill/>
            <a:ln>
              <a:noFill/>
            </a:ln>
            <a:scene3d>
              <a:camera prst="perspectiveRelaxed"/>
              <a:lightRig rig="harsh" dir="t"/>
            </a:scene3d>
            <a:sp3d prstMaterial="flat">
              <a:bevelT w="63500" h="63500"/>
              <a:bevelB/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6" descr="http://www.fisheries.no/FileCache/PageFiles/21748/Bilder/Marin_stocks/torsk650x300.jpg/width_650.height_300.mode_FillAreaWithCrop.pos_Default.color_White.jpg"/>
            <p:cNvPicPr>
              <a:picLocks noChangeAspect="1" noChangeArrowheads="1"/>
            </p:cNvPicPr>
            <p:nvPr/>
          </p:nvPicPr>
          <p:blipFill>
            <a:blip r:embed="rId5" cstate="print">
              <a:clrChange>
                <a:clrFrom>
                  <a:srgbClr val="FCFCFE"/>
                </a:clrFrom>
                <a:clrTo>
                  <a:srgbClr val="FCFCFE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44000" y="2348537"/>
              <a:ext cx="2608515" cy="1203930"/>
            </a:xfrm>
            <a:prstGeom prst="rect">
              <a:avLst/>
            </a:prstGeom>
            <a:noFill/>
            <a:ln>
              <a:noFill/>
            </a:ln>
            <a:scene3d>
              <a:camera prst="perspectiveRelaxed"/>
              <a:lightRig rig="harsh" dir="t"/>
            </a:scene3d>
            <a:sp3d z="127000" prstMaterial="flat">
              <a:bevelT w="63500" h="63500"/>
              <a:bevelB/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8" descr="http://www.papiermachefish.co.uk/art_fish_pictures/cod.jpg"/>
            <p:cNvPicPr>
              <a:picLocks noChangeAspect="1" noChangeArrowheads="1"/>
            </p:cNvPicPr>
            <p:nvPr/>
          </p:nvPicPr>
          <p:blipFill>
            <a:blip r:embed="rId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875261" y="2604286"/>
              <a:ext cx="2109898" cy="8035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2" descr="http://www.hagstone.net/plaice4.jpg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CFCFE"/>
                </a:clrFrom>
                <a:clrTo>
                  <a:srgbClr val="FCFCFE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610449">
              <a:off x="18613559" y="2498338"/>
              <a:ext cx="1792250" cy="1080120"/>
            </a:xfrm>
            <a:prstGeom prst="rect">
              <a:avLst/>
            </a:prstGeom>
            <a:noFill/>
            <a:ln>
              <a:noFill/>
            </a:ln>
            <a:scene3d>
              <a:camera prst="perspectiveRelaxed"/>
              <a:lightRig rig="harsh" dir="t"/>
            </a:scene3d>
            <a:sp3d z="127000" prstMaterial="flat">
              <a:bevelT w="63500" h="63500"/>
              <a:bevelB/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8" descr="http://www.papiermachefish.co.uk/art_fish_pictures/cod.jpg"/>
            <p:cNvPicPr>
              <a:picLocks noChangeAspect="1" noChangeArrowheads="1"/>
            </p:cNvPicPr>
            <p:nvPr/>
          </p:nvPicPr>
          <p:blipFill>
            <a:blip r:embed="rId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049944">
              <a:off x="20984666" y="2622506"/>
              <a:ext cx="1646107" cy="6269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5" name="Isosceles Triangle 34"/>
          <p:cNvSpPr/>
          <p:nvPr/>
        </p:nvSpPr>
        <p:spPr>
          <a:xfrm>
            <a:off x="2483768" y="873217"/>
            <a:ext cx="3888431" cy="2146381"/>
          </a:xfrm>
          <a:prstGeom prst="triangle">
            <a:avLst/>
          </a:prstGeom>
          <a:solidFill>
            <a:schemeClr val="bg1">
              <a:alpha val="17000"/>
            </a:schemeClr>
          </a:solidFill>
          <a:effectLst>
            <a:glow rad="1028700">
              <a:schemeClr val="bg1">
                <a:alpha val="52000"/>
              </a:schemeClr>
            </a:glow>
            <a:softEdge rad="279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36" name="Group 10"/>
          <p:cNvGrpSpPr/>
          <p:nvPr/>
        </p:nvGrpSpPr>
        <p:grpSpPr>
          <a:xfrm>
            <a:off x="4044831" y="-571752"/>
            <a:ext cx="1040141" cy="1224136"/>
            <a:chOff x="3851920" y="332656"/>
            <a:chExt cx="1040141" cy="1224136"/>
          </a:xfrm>
        </p:grpSpPr>
        <p:sp>
          <p:nvSpPr>
            <p:cNvPr id="37" name="Oval 36"/>
            <p:cNvSpPr/>
            <p:nvPr/>
          </p:nvSpPr>
          <p:spPr>
            <a:xfrm>
              <a:off x="3851920" y="836712"/>
              <a:ext cx="648072" cy="648072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shade val="30000"/>
                    <a:satMod val="115000"/>
                    <a:lumMod val="20000"/>
                  </a:schemeClr>
                </a:gs>
                <a:gs pos="50000">
                  <a:schemeClr val="bg1">
                    <a:shade val="67500"/>
                    <a:satMod val="115000"/>
                    <a:lumMod val="40000"/>
                  </a:schemeClr>
                </a:gs>
                <a:gs pos="100000">
                  <a:schemeClr val="bg1">
                    <a:shade val="100000"/>
                    <a:satMod val="115000"/>
                    <a:lumMod val="40000"/>
                  </a:schemeClr>
                </a:gs>
              </a:gsLst>
              <a:lin ang="0" scaled="1"/>
              <a:tileRect/>
            </a:gradFill>
            <a:ln>
              <a:noFill/>
            </a:ln>
            <a:scene3d>
              <a:camera prst="perspectiveRelaxed"/>
              <a:lightRig rig="threePt" dir="t"/>
            </a:scene3d>
            <a:sp3d extrusionH="12700">
              <a:bevelT w="228600" h="787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8" name="Rounded Rectangle 7"/>
            <p:cNvSpPr/>
            <p:nvPr/>
          </p:nvSpPr>
          <p:spPr>
            <a:xfrm>
              <a:off x="3995936" y="332656"/>
              <a:ext cx="896125" cy="1224136"/>
            </a:xfrm>
            <a:prstGeom prst="roundRect">
              <a:avLst/>
            </a:prstGeom>
            <a:gradFill flip="none" rotWithShape="1">
              <a:gsLst>
                <a:gs pos="0">
                  <a:schemeClr val="bg1">
                    <a:lumMod val="50000"/>
                    <a:shade val="30000"/>
                    <a:satMod val="115000"/>
                  </a:schemeClr>
                </a:gs>
                <a:gs pos="50000">
                  <a:schemeClr val="bg1">
                    <a:lumMod val="50000"/>
                    <a:shade val="67500"/>
                    <a:satMod val="115000"/>
                  </a:schemeClr>
                </a:gs>
                <a:gs pos="100000">
                  <a:schemeClr val="bg1">
                    <a:lumMod val="50000"/>
                    <a:shade val="100000"/>
                    <a:satMod val="115000"/>
                  </a:schemeClr>
                </a:gs>
              </a:gsLst>
              <a:lin ang="0" scaled="1"/>
              <a:tileRect/>
            </a:gradFill>
            <a:ln>
              <a:noFill/>
            </a:ln>
            <a:scene3d>
              <a:camera prst="perspectiveHeroicExtremeRightFacing">
                <a:rot lat="487348" lon="19532356" rev="0"/>
              </a:camera>
              <a:lightRig rig="threePt" dir="t"/>
            </a:scene3d>
            <a:sp3d extrusionH="552450">
              <a:bevelT w="190500" h="190500" prst="cross"/>
              <a:bevelB w="190500" h="19050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graphicFrame>
        <p:nvGraphicFramePr>
          <p:cNvPr id="39" name="Table 38"/>
          <p:cNvGraphicFramePr>
            <a:graphicFrameLocks noGrp="1"/>
          </p:cNvGraphicFramePr>
          <p:nvPr>
            <p:extLst/>
          </p:nvPr>
        </p:nvGraphicFramePr>
        <p:xfrm>
          <a:off x="606174" y="3313528"/>
          <a:ext cx="8299770" cy="2109681"/>
        </p:xfrm>
        <a:graphic>
          <a:graphicData uri="http://schemas.openxmlformats.org/drawingml/2006/table">
            <a:tbl>
              <a:tblPr firstRow="1" lastCol="1" bandRow="1">
                <a:tableStyleId>{00A15C55-8517-42AA-B614-E9B94910E393}</a:tableStyleId>
              </a:tblPr>
              <a:tblGrid>
                <a:gridCol w="12476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476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4576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672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4576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4576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33281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Width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Height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Average 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Average 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Average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Type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1028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42.3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12.6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0.62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0.58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0.25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1028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29.5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25.2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0.86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0.72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0.14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1028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38.4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11.2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0.73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0.66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0.45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1028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29.5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25.2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0.86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0.72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0.14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1028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29.5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25.2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0.86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0.72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0.14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0" name="Rectangle 39"/>
          <p:cNvSpPr/>
          <p:nvPr/>
        </p:nvSpPr>
        <p:spPr>
          <a:xfrm>
            <a:off x="495361" y="3763643"/>
            <a:ext cx="8571229" cy="3452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1" name="Rectangle 40"/>
          <p:cNvSpPr/>
          <p:nvPr/>
        </p:nvSpPr>
        <p:spPr>
          <a:xfrm>
            <a:off x="565077" y="4090248"/>
            <a:ext cx="8423276" cy="364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2" name="Rectangle 41"/>
          <p:cNvSpPr/>
          <p:nvPr/>
        </p:nvSpPr>
        <p:spPr>
          <a:xfrm>
            <a:off x="569647" y="4423000"/>
            <a:ext cx="8496943" cy="3595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3" name="Rectangle 42"/>
          <p:cNvSpPr/>
          <p:nvPr/>
        </p:nvSpPr>
        <p:spPr>
          <a:xfrm>
            <a:off x="606173" y="4761412"/>
            <a:ext cx="8373439" cy="3595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4" name="Rectangle 43"/>
          <p:cNvSpPr/>
          <p:nvPr/>
        </p:nvSpPr>
        <p:spPr>
          <a:xfrm>
            <a:off x="606174" y="5094152"/>
            <a:ext cx="8299770" cy="364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51494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-4.44444E-6 L -3.07101 -4.44444E-6 " pathEditMode="relative" rAng="0" ptsTypes="AA">
                                      <p:cBhvr>
                                        <p:cTn id="6" dur="3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3542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0" presetClass="exit" presetSubtype="0" fill="hold" grpId="1" nodeType="withEffect">
                                  <p:stCondLst>
                                    <p:cond delay="6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1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2" nodeType="withEffect">
                                  <p:stCondLst>
                                    <p:cond delay="9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3" nodeType="withEffect">
                                  <p:stCondLst>
                                    <p:cond delay="9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1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4" nodeType="withEffect">
                                  <p:stCondLst>
                                    <p:cond delay="11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5" nodeType="withEffect">
                                  <p:stCondLst>
                                    <p:cond delay="11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6" nodeType="withEffect">
                                  <p:stCondLst>
                                    <p:cond delay="13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grpId="7" nodeType="withEffect">
                                  <p:stCondLst>
                                    <p:cond delay="13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1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8" nodeType="withEffect">
                                  <p:stCondLst>
                                    <p:cond delay="16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9" nodeType="withEffect">
                                  <p:stCondLst>
                                    <p:cond delay="16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1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10" nodeType="withEffect">
                                  <p:stCondLst>
                                    <p:cond delay="186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1" nodeType="withEffect">
                                  <p:stCondLst>
                                    <p:cond delay="18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1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0" nodeType="withEffect">
                                  <p:stCondLst>
                                    <p:cond delay="62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0" nodeType="withEffect">
                                  <p:stCondLst>
                                    <p:cond delay="91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0" nodeType="withEffect">
                                  <p:stCondLst>
                                    <p:cond delay="112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0" nodeType="withEffect">
                                  <p:stCondLst>
                                    <p:cond delay="136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0" nodeType="withEffect">
                                  <p:stCondLst>
                                    <p:cond delay="161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5" grpId="1" animBg="1"/>
      <p:bldP spid="35" grpId="2" animBg="1"/>
      <p:bldP spid="35" grpId="3" animBg="1"/>
      <p:bldP spid="35" grpId="4" animBg="1"/>
      <p:bldP spid="35" grpId="5" animBg="1"/>
      <p:bldP spid="35" grpId="6" animBg="1"/>
      <p:bldP spid="35" grpId="7" animBg="1"/>
      <p:bldP spid="35" grpId="8" animBg="1"/>
      <p:bldP spid="35" grpId="9" animBg="1"/>
      <p:bldP spid="35" grpId="10" animBg="1"/>
      <p:bldP spid="35" grpId="11" animBg="1"/>
      <p:bldP spid="40" grpId="0" animBg="1"/>
      <p:bldP spid="41" grpId="0" animBg="1"/>
      <p:bldP spid="42" grpId="0" animBg="1"/>
      <p:bldP spid="43" grpId="0" animBg="1"/>
      <p:bldP spid="4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Supervised machine learning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180332" y="671225"/>
          <a:ext cx="2666901" cy="44627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43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535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189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39362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Length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Width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Class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1785"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29.6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23.2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solidFill>
                            <a:srgbClr val="FF0000"/>
                          </a:solidFill>
                        </a:rPr>
                        <a:t>Cod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1785"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9.9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8.6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solidFill>
                            <a:schemeClr val="accent2"/>
                          </a:solidFill>
                        </a:rPr>
                        <a:t>Plaice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1785"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37.2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18.8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solidFill>
                            <a:srgbClr val="FF0000"/>
                          </a:solidFill>
                        </a:rPr>
                        <a:t>Cod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1785"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17.7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17.3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solidFill>
                            <a:srgbClr val="FF0000"/>
                          </a:solidFill>
                        </a:rPr>
                        <a:t>Cod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1785"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18.1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14.0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solidFill>
                            <a:schemeClr val="accent2"/>
                          </a:solidFill>
                        </a:rPr>
                        <a:t>Plaice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1785"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28.8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23.1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solidFill>
                            <a:srgbClr val="FF0000"/>
                          </a:solidFill>
                        </a:rPr>
                        <a:t>Cod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1785"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18.7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12.3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solidFill>
                            <a:schemeClr val="accent2"/>
                          </a:solidFill>
                        </a:rPr>
                        <a:t>Plaice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1785"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14.7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11.2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solidFill>
                            <a:schemeClr val="accent2"/>
                          </a:solidFill>
                        </a:rPr>
                        <a:t>Plaice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11785"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33.6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17.9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solidFill>
                            <a:srgbClr val="FF0000"/>
                          </a:solidFill>
                        </a:rPr>
                        <a:t>Cod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11785"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16.3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10.8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solidFill>
                            <a:schemeClr val="accent2"/>
                          </a:solidFill>
                        </a:rPr>
                        <a:t>Plaice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11785"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19.6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16.0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solidFill>
                            <a:schemeClr val="accent2"/>
                          </a:solidFill>
                        </a:rPr>
                        <a:t>Plaice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11785"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31.2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17.7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solidFill>
                            <a:srgbClr val="FF0000"/>
                          </a:solidFill>
                        </a:rPr>
                        <a:t>Cod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pic>
        <p:nvPicPr>
          <p:cNvPr id="3" name="Picture 2" descr="Picture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677167" y="1302792"/>
            <a:ext cx="2532523" cy="3731871"/>
          </a:xfrm>
          <a:prstGeom prst="rect">
            <a:avLst/>
          </a:prstGeom>
        </p:spPr>
      </p:pic>
      <p:pic>
        <p:nvPicPr>
          <p:cNvPr id="5" name="Picture 6" descr="http://www.fisheries.no/FileCache/PageFiles/21748/Bilder/Marin_stocks/torsk650x300.jpg/width_650.height_300.mode_FillAreaWithCrop.pos_Default.color_White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1067" y="1124744"/>
            <a:ext cx="2018196" cy="947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://www.hagstone.net/plaice4.jpg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CFCFE"/>
              </a:clrFrom>
              <a:clrTo>
                <a:srgbClr val="FCFCFE">
                  <a:alpha val="0"/>
                </a:srgbClr>
              </a:clrTo>
            </a:clrChange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4571" y="2353510"/>
            <a:ext cx="1386656" cy="849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301613" y="4792572"/>
            <a:ext cx="1115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544F40"/>
                </a:solidFill>
              </a:rPr>
              <a:t>Length</a:t>
            </a:r>
          </a:p>
        </p:txBody>
      </p:sp>
      <p:sp>
        <p:nvSpPr>
          <p:cNvPr id="8" name="TextBox 7"/>
          <p:cNvSpPr txBox="1"/>
          <p:nvPr/>
        </p:nvSpPr>
        <p:spPr>
          <a:xfrm rot="16200000">
            <a:off x="3180271" y="1739558"/>
            <a:ext cx="858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544F40"/>
                </a:solidFill>
              </a:rPr>
              <a:t>Width</a:t>
            </a:r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5" cstate="print"/>
          <a:srcRect l="8799" b="11953"/>
          <a:stretch>
            <a:fillRect/>
          </a:stretch>
        </p:blipFill>
        <p:spPr bwMode="auto">
          <a:xfrm>
            <a:off x="3900016" y="1294740"/>
            <a:ext cx="2309785" cy="32865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0" name="Straight Connector 9"/>
          <p:cNvCxnSpPr/>
          <p:nvPr/>
        </p:nvCxnSpPr>
        <p:spPr>
          <a:xfrm flipV="1">
            <a:off x="4773683" y="1586027"/>
            <a:ext cx="779972" cy="3116602"/>
          </a:xfrm>
          <a:prstGeom prst="line">
            <a:avLst/>
          </a:prstGeom>
          <a:ln>
            <a:prstDash val="sys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1" name="Freeform 12"/>
          <p:cNvSpPr/>
          <p:nvPr/>
        </p:nvSpPr>
        <p:spPr>
          <a:xfrm>
            <a:off x="4741746" y="1666489"/>
            <a:ext cx="798168" cy="3044343"/>
          </a:xfrm>
          <a:custGeom>
            <a:avLst/>
            <a:gdLst>
              <a:gd name="connsiteX0" fmla="*/ 0 w 1031631"/>
              <a:gd name="connsiteY0" fmla="*/ 3868616 h 3868616"/>
              <a:gd name="connsiteX1" fmla="*/ 195385 w 1031631"/>
              <a:gd name="connsiteY1" fmla="*/ 3321539 h 3868616"/>
              <a:gd name="connsiteX2" fmla="*/ 375139 w 1031631"/>
              <a:gd name="connsiteY2" fmla="*/ 3227754 h 3868616"/>
              <a:gd name="connsiteX3" fmla="*/ 375139 w 1031631"/>
              <a:gd name="connsiteY3" fmla="*/ 3133969 h 3868616"/>
              <a:gd name="connsiteX4" fmla="*/ 461108 w 1031631"/>
              <a:gd name="connsiteY4" fmla="*/ 3094893 h 3868616"/>
              <a:gd name="connsiteX5" fmla="*/ 257908 w 1031631"/>
              <a:gd name="connsiteY5" fmla="*/ 2797908 h 3868616"/>
              <a:gd name="connsiteX6" fmla="*/ 375139 w 1031631"/>
              <a:gd name="connsiteY6" fmla="*/ 2500923 h 3868616"/>
              <a:gd name="connsiteX7" fmla="*/ 343877 w 1031631"/>
              <a:gd name="connsiteY7" fmla="*/ 2344616 h 3868616"/>
              <a:gd name="connsiteX8" fmla="*/ 265723 w 1031631"/>
              <a:gd name="connsiteY8" fmla="*/ 2274277 h 3868616"/>
              <a:gd name="connsiteX9" fmla="*/ 343877 w 1031631"/>
              <a:gd name="connsiteY9" fmla="*/ 2243016 h 3868616"/>
              <a:gd name="connsiteX10" fmla="*/ 508000 w 1031631"/>
              <a:gd name="connsiteY10" fmla="*/ 2203939 h 3868616"/>
              <a:gd name="connsiteX11" fmla="*/ 382954 w 1031631"/>
              <a:gd name="connsiteY11" fmla="*/ 2071077 h 3868616"/>
              <a:gd name="connsiteX12" fmla="*/ 586154 w 1031631"/>
              <a:gd name="connsiteY12" fmla="*/ 2000739 h 3868616"/>
              <a:gd name="connsiteX13" fmla="*/ 679939 w 1031631"/>
              <a:gd name="connsiteY13" fmla="*/ 1805354 h 3868616"/>
              <a:gd name="connsiteX14" fmla="*/ 1031631 w 1031631"/>
              <a:gd name="connsiteY14" fmla="*/ 0 h 3868616"/>
              <a:gd name="connsiteX0" fmla="*/ 0 w 1031631"/>
              <a:gd name="connsiteY0" fmla="*/ 3868616 h 3868616"/>
              <a:gd name="connsiteX1" fmla="*/ 195385 w 1031631"/>
              <a:gd name="connsiteY1" fmla="*/ 3321539 h 3868616"/>
              <a:gd name="connsiteX2" fmla="*/ 375139 w 1031631"/>
              <a:gd name="connsiteY2" fmla="*/ 3227754 h 3868616"/>
              <a:gd name="connsiteX3" fmla="*/ 375139 w 1031631"/>
              <a:gd name="connsiteY3" fmla="*/ 3133969 h 3868616"/>
              <a:gd name="connsiteX4" fmla="*/ 461108 w 1031631"/>
              <a:gd name="connsiteY4" fmla="*/ 3094893 h 3868616"/>
              <a:gd name="connsiteX5" fmla="*/ 257908 w 1031631"/>
              <a:gd name="connsiteY5" fmla="*/ 2797908 h 3868616"/>
              <a:gd name="connsiteX6" fmla="*/ 375139 w 1031631"/>
              <a:gd name="connsiteY6" fmla="*/ 2500923 h 3868616"/>
              <a:gd name="connsiteX7" fmla="*/ 343877 w 1031631"/>
              <a:gd name="connsiteY7" fmla="*/ 2344616 h 3868616"/>
              <a:gd name="connsiteX8" fmla="*/ 265723 w 1031631"/>
              <a:gd name="connsiteY8" fmla="*/ 2274277 h 3868616"/>
              <a:gd name="connsiteX9" fmla="*/ 343877 w 1031631"/>
              <a:gd name="connsiteY9" fmla="*/ 2243016 h 3868616"/>
              <a:gd name="connsiteX10" fmla="*/ 508000 w 1031631"/>
              <a:gd name="connsiteY10" fmla="*/ 2203939 h 3868616"/>
              <a:gd name="connsiteX11" fmla="*/ 382954 w 1031631"/>
              <a:gd name="connsiteY11" fmla="*/ 2071077 h 3868616"/>
              <a:gd name="connsiteX12" fmla="*/ 586154 w 1031631"/>
              <a:gd name="connsiteY12" fmla="*/ 2000739 h 3868616"/>
              <a:gd name="connsiteX13" fmla="*/ 679939 w 1031631"/>
              <a:gd name="connsiteY13" fmla="*/ 1805354 h 3868616"/>
              <a:gd name="connsiteX14" fmla="*/ 1031631 w 1031631"/>
              <a:gd name="connsiteY14" fmla="*/ 0 h 3868616"/>
              <a:gd name="connsiteX0" fmla="*/ 0 w 1031631"/>
              <a:gd name="connsiteY0" fmla="*/ 3868616 h 3868616"/>
              <a:gd name="connsiteX1" fmla="*/ 195385 w 1031631"/>
              <a:gd name="connsiteY1" fmla="*/ 3321539 h 3868616"/>
              <a:gd name="connsiteX2" fmla="*/ 375139 w 1031631"/>
              <a:gd name="connsiteY2" fmla="*/ 3227754 h 3868616"/>
              <a:gd name="connsiteX3" fmla="*/ 375139 w 1031631"/>
              <a:gd name="connsiteY3" fmla="*/ 3133969 h 3868616"/>
              <a:gd name="connsiteX4" fmla="*/ 461108 w 1031631"/>
              <a:gd name="connsiteY4" fmla="*/ 3094893 h 3868616"/>
              <a:gd name="connsiteX5" fmla="*/ 257908 w 1031631"/>
              <a:gd name="connsiteY5" fmla="*/ 2797908 h 3868616"/>
              <a:gd name="connsiteX6" fmla="*/ 375139 w 1031631"/>
              <a:gd name="connsiteY6" fmla="*/ 2500923 h 3868616"/>
              <a:gd name="connsiteX7" fmla="*/ 343877 w 1031631"/>
              <a:gd name="connsiteY7" fmla="*/ 2344616 h 3868616"/>
              <a:gd name="connsiteX8" fmla="*/ 265723 w 1031631"/>
              <a:gd name="connsiteY8" fmla="*/ 2274277 h 3868616"/>
              <a:gd name="connsiteX9" fmla="*/ 343877 w 1031631"/>
              <a:gd name="connsiteY9" fmla="*/ 2243016 h 3868616"/>
              <a:gd name="connsiteX10" fmla="*/ 508000 w 1031631"/>
              <a:gd name="connsiteY10" fmla="*/ 2203939 h 3868616"/>
              <a:gd name="connsiteX11" fmla="*/ 382954 w 1031631"/>
              <a:gd name="connsiteY11" fmla="*/ 2071077 h 3868616"/>
              <a:gd name="connsiteX12" fmla="*/ 586154 w 1031631"/>
              <a:gd name="connsiteY12" fmla="*/ 2000739 h 3868616"/>
              <a:gd name="connsiteX13" fmla="*/ 679939 w 1031631"/>
              <a:gd name="connsiteY13" fmla="*/ 1805354 h 3868616"/>
              <a:gd name="connsiteX14" fmla="*/ 1031631 w 1031631"/>
              <a:gd name="connsiteY14" fmla="*/ 0 h 3868616"/>
              <a:gd name="connsiteX0" fmla="*/ 0 w 1031631"/>
              <a:gd name="connsiteY0" fmla="*/ 3868616 h 3868616"/>
              <a:gd name="connsiteX1" fmla="*/ 195385 w 1031631"/>
              <a:gd name="connsiteY1" fmla="*/ 3321539 h 3868616"/>
              <a:gd name="connsiteX2" fmla="*/ 375139 w 1031631"/>
              <a:gd name="connsiteY2" fmla="*/ 3227754 h 3868616"/>
              <a:gd name="connsiteX3" fmla="*/ 375139 w 1031631"/>
              <a:gd name="connsiteY3" fmla="*/ 3133969 h 3868616"/>
              <a:gd name="connsiteX4" fmla="*/ 461108 w 1031631"/>
              <a:gd name="connsiteY4" fmla="*/ 3094893 h 3868616"/>
              <a:gd name="connsiteX5" fmla="*/ 257908 w 1031631"/>
              <a:gd name="connsiteY5" fmla="*/ 2797908 h 3868616"/>
              <a:gd name="connsiteX6" fmla="*/ 375139 w 1031631"/>
              <a:gd name="connsiteY6" fmla="*/ 2500923 h 3868616"/>
              <a:gd name="connsiteX7" fmla="*/ 343877 w 1031631"/>
              <a:gd name="connsiteY7" fmla="*/ 2344616 h 3868616"/>
              <a:gd name="connsiteX8" fmla="*/ 265723 w 1031631"/>
              <a:gd name="connsiteY8" fmla="*/ 2274277 h 3868616"/>
              <a:gd name="connsiteX9" fmla="*/ 343877 w 1031631"/>
              <a:gd name="connsiteY9" fmla="*/ 2243016 h 3868616"/>
              <a:gd name="connsiteX10" fmla="*/ 508000 w 1031631"/>
              <a:gd name="connsiteY10" fmla="*/ 2203939 h 3868616"/>
              <a:gd name="connsiteX11" fmla="*/ 382954 w 1031631"/>
              <a:gd name="connsiteY11" fmla="*/ 2071077 h 3868616"/>
              <a:gd name="connsiteX12" fmla="*/ 586154 w 1031631"/>
              <a:gd name="connsiteY12" fmla="*/ 2000739 h 3868616"/>
              <a:gd name="connsiteX13" fmla="*/ 679939 w 1031631"/>
              <a:gd name="connsiteY13" fmla="*/ 1805354 h 3868616"/>
              <a:gd name="connsiteX14" fmla="*/ 1031631 w 1031631"/>
              <a:gd name="connsiteY14" fmla="*/ 0 h 3868616"/>
              <a:gd name="connsiteX0" fmla="*/ 0 w 1031631"/>
              <a:gd name="connsiteY0" fmla="*/ 3868616 h 3868616"/>
              <a:gd name="connsiteX1" fmla="*/ 195385 w 1031631"/>
              <a:gd name="connsiteY1" fmla="*/ 3321539 h 3868616"/>
              <a:gd name="connsiteX2" fmla="*/ 375139 w 1031631"/>
              <a:gd name="connsiteY2" fmla="*/ 3227754 h 3868616"/>
              <a:gd name="connsiteX3" fmla="*/ 375139 w 1031631"/>
              <a:gd name="connsiteY3" fmla="*/ 3133969 h 3868616"/>
              <a:gd name="connsiteX4" fmla="*/ 461108 w 1031631"/>
              <a:gd name="connsiteY4" fmla="*/ 3094893 h 3868616"/>
              <a:gd name="connsiteX5" fmla="*/ 257908 w 1031631"/>
              <a:gd name="connsiteY5" fmla="*/ 2797908 h 3868616"/>
              <a:gd name="connsiteX6" fmla="*/ 375139 w 1031631"/>
              <a:gd name="connsiteY6" fmla="*/ 2500923 h 3868616"/>
              <a:gd name="connsiteX7" fmla="*/ 343877 w 1031631"/>
              <a:gd name="connsiteY7" fmla="*/ 2344616 h 3868616"/>
              <a:gd name="connsiteX8" fmla="*/ 265723 w 1031631"/>
              <a:gd name="connsiteY8" fmla="*/ 2274277 h 3868616"/>
              <a:gd name="connsiteX9" fmla="*/ 343877 w 1031631"/>
              <a:gd name="connsiteY9" fmla="*/ 2243016 h 3868616"/>
              <a:gd name="connsiteX10" fmla="*/ 508000 w 1031631"/>
              <a:gd name="connsiteY10" fmla="*/ 2203939 h 3868616"/>
              <a:gd name="connsiteX11" fmla="*/ 382954 w 1031631"/>
              <a:gd name="connsiteY11" fmla="*/ 2071077 h 3868616"/>
              <a:gd name="connsiteX12" fmla="*/ 586154 w 1031631"/>
              <a:gd name="connsiteY12" fmla="*/ 2000739 h 3868616"/>
              <a:gd name="connsiteX13" fmla="*/ 679939 w 1031631"/>
              <a:gd name="connsiteY13" fmla="*/ 1805354 h 3868616"/>
              <a:gd name="connsiteX14" fmla="*/ 1031631 w 1031631"/>
              <a:gd name="connsiteY14" fmla="*/ 0 h 3868616"/>
              <a:gd name="connsiteX0" fmla="*/ 0 w 1031631"/>
              <a:gd name="connsiteY0" fmla="*/ 3868616 h 3868616"/>
              <a:gd name="connsiteX1" fmla="*/ 195385 w 1031631"/>
              <a:gd name="connsiteY1" fmla="*/ 3321539 h 3868616"/>
              <a:gd name="connsiteX2" fmla="*/ 375139 w 1031631"/>
              <a:gd name="connsiteY2" fmla="*/ 3227754 h 3868616"/>
              <a:gd name="connsiteX3" fmla="*/ 375139 w 1031631"/>
              <a:gd name="connsiteY3" fmla="*/ 3133969 h 3868616"/>
              <a:gd name="connsiteX4" fmla="*/ 461108 w 1031631"/>
              <a:gd name="connsiteY4" fmla="*/ 3094893 h 3868616"/>
              <a:gd name="connsiteX5" fmla="*/ 257908 w 1031631"/>
              <a:gd name="connsiteY5" fmla="*/ 2797908 h 3868616"/>
              <a:gd name="connsiteX6" fmla="*/ 375139 w 1031631"/>
              <a:gd name="connsiteY6" fmla="*/ 2500923 h 3868616"/>
              <a:gd name="connsiteX7" fmla="*/ 343877 w 1031631"/>
              <a:gd name="connsiteY7" fmla="*/ 2344616 h 3868616"/>
              <a:gd name="connsiteX8" fmla="*/ 265723 w 1031631"/>
              <a:gd name="connsiteY8" fmla="*/ 2274277 h 3868616"/>
              <a:gd name="connsiteX9" fmla="*/ 343877 w 1031631"/>
              <a:gd name="connsiteY9" fmla="*/ 2243016 h 3868616"/>
              <a:gd name="connsiteX10" fmla="*/ 508000 w 1031631"/>
              <a:gd name="connsiteY10" fmla="*/ 2203939 h 3868616"/>
              <a:gd name="connsiteX11" fmla="*/ 382954 w 1031631"/>
              <a:gd name="connsiteY11" fmla="*/ 2071077 h 3868616"/>
              <a:gd name="connsiteX12" fmla="*/ 586154 w 1031631"/>
              <a:gd name="connsiteY12" fmla="*/ 2000739 h 3868616"/>
              <a:gd name="connsiteX13" fmla="*/ 679939 w 1031631"/>
              <a:gd name="connsiteY13" fmla="*/ 1805354 h 3868616"/>
              <a:gd name="connsiteX14" fmla="*/ 1031631 w 1031631"/>
              <a:gd name="connsiteY14" fmla="*/ 0 h 3868616"/>
              <a:gd name="connsiteX0" fmla="*/ 0 w 1031631"/>
              <a:gd name="connsiteY0" fmla="*/ 3868616 h 3868616"/>
              <a:gd name="connsiteX1" fmla="*/ 195385 w 1031631"/>
              <a:gd name="connsiteY1" fmla="*/ 3321539 h 3868616"/>
              <a:gd name="connsiteX2" fmla="*/ 375139 w 1031631"/>
              <a:gd name="connsiteY2" fmla="*/ 3227754 h 3868616"/>
              <a:gd name="connsiteX3" fmla="*/ 375139 w 1031631"/>
              <a:gd name="connsiteY3" fmla="*/ 3133969 h 3868616"/>
              <a:gd name="connsiteX4" fmla="*/ 461108 w 1031631"/>
              <a:gd name="connsiteY4" fmla="*/ 3094893 h 3868616"/>
              <a:gd name="connsiteX5" fmla="*/ 257908 w 1031631"/>
              <a:gd name="connsiteY5" fmla="*/ 2797908 h 3868616"/>
              <a:gd name="connsiteX6" fmla="*/ 375139 w 1031631"/>
              <a:gd name="connsiteY6" fmla="*/ 2500923 h 3868616"/>
              <a:gd name="connsiteX7" fmla="*/ 343877 w 1031631"/>
              <a:gd name="connsiteY7" fmla="*/ 2344616 h 3868616"/>
              <a:gd name="connsiteX8" fmla="*/ 265723 w 1031631"/>
              <a:gd name="connsiteY8" fmla="*/ 2274277 h 3868616"/>
              <a:gd name="connsiteX9" fmla="*/ 343877 w 1031631"/>
              <a:gd name="connsiteY9" fmla="*/ 2243016 h 3868616"/>
              <a:gd name="connsiteX10" fmla="*/ 508000 w 1031631"/>
              <a:gd name="connsiteY10" fmla="*/ 2203939 h 3868616"/>
              <a:gd name="connsiteX11" fmla="*/ 382954 w 1031631"/>
              <a:gd name="connsiteY11" fmla="*/ 2071077 h 3868616"/>
              <a:gd name="connsiteX12" fmla="*/ 586154 w 1031631"/>
              <a:gd name="connsiteY12" fmla="*/ 2000739 h 3868616"/>
              <a:gd name="connsiteX13" fmla="*/ 679939 w 1031631"/>
              <a:gd name="connsiteY13" fmla="*/ 1805354 h 3868616"/>
              <a:gd name="connsiteX14" fmla="*/ 1031631 w 1031631"/>
              <a:gd name="connsiteY14" fmla="*/ 0 h 3868616"/>
              <a:gd name="connsiteX0" fmla="*/ 0 w 1031631"/>
              <a:gd name="connsiteY0" fmla="*/ 3868616 h 3868616"/>
              <a:gd name="connsiteX1" fmla="*/ 195385 w 1031631"/>
              <a:gd name="connsiteY1" fmla="*/ 3321539 h 3868616"/>
              <a:gd name="connsiteX2" fmla="*/ 375139 w 1031631"/>
              <a:gd name="connsiteY2" fmla="*/ 3227754 h 3868616"/>
              <a:gd name="connsiteX3" fmla="*/ 375139 w 1031631"/>
              <a:gd name="connsiteY3" fmla="*/ 3133969 h 3868616"/>
              <a:gd name="connsiteX4" fmla="*/ 461108 w 1031631"/>
              <a:gd name="connsiteY4" fmla="*/ 3094893 h 3868616"/>
              <a:gd name="connsiteX5" fmla="*/ 257908 w 1031631"/>
              <a:gd name="connsiteY5" fmla="*/ 2797908 h 3868616"/>
              <a:gd name="connsiteX6" fmla="*/ 375139 w 1031631"/>
              <a:gd name="connsiteY6" fmla="*/ 2500923 h 3868616"/>
              <a:gd name="connsiteX7" fmla="*/ 343877 w 1031631"/>
              <a:gd name="connsiteY7" fmla="*/ 2344616 h 3868616"/>
              <a:gd name="connsiteX8" fmla="*/ 265723 w 1031631"/>
              <a:gd name="connsiteY8" fmla="*/ 2274277 h 3868616"/>
              <a:gd name="connsiteX9" fmla="*/ 343877 w 1031631"/>
              <a:gd name="connsiteY9" fmla="*/ 2243016 h 3868616"/>
              <a:gd name="connsiteX10" fmla="*/ 508000 w 1031631"/>
              <a:gd name="connsiteY10" fmla="*/ 2203939 h 3868616"/>
              <a:gd name="connsiteX11" fmla="*/ 382954 w 1031631"/>
              <a:gd name="connsiteY11" fmla="*/ 2071077 h 3868616"/>
              <a:gd name="connsiteX12" fmla="*/ 586154 w 1031631"/>
              <a:gd name="connsiteY12" fmla="*/ 2000739 h 3868616"/>
              <a:gd name="connsiteX13" fmla="*/ 679939 w 1031631"/>
              <a:gd name="connsiteY13" fmla="*/ 1805354 h 3868616"/>
              <a:gd name="connsiteX14" fmla="*/ 1031631 w 1031631"/>
              <a:gd name="connsiteY14" fmla="*/ 0 h 38686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031631" h="3868616">
                <a:moveTo>
                  <a:pt x="0" y="3868616"/>
                </a:moveTo>
                <a:cubicBezTo>
                  <a:pt x="32523" y="3630127"/>
                  <a:pt x="7896" y="3614112"/>
                  <a:pt x="195385" y="3321539"/>
                </a:cubicBezTo>
                <a:cubicBezTo>
                  <a:pt x="277057" y="3237897"/>
                  <a:pt x="345180" y="3259016"/>
                  <a:pt x="375139" y="3227754"/>
                </a:cubicBezTo>
                <a:cubicBezTo>
                  <a:pt x="405098" y="3196492"/>
                  <a:pt x="360811" y="3156112"/>
                  <a:pt x="375139" y="3133969"/>
                </a:cubicBezTo>
                <a:cubicBezTo>
                  <a:pt x="389467" y="3111826"/>
                  <a:pt x="480646" y="3150903"/>
                  <a:pt x="461108" y="3094893"/>
                </a:cubicBezTo>
                <a:cubicBezTo>
                  <a:pt x="441570" y="3038883"/>
                  <a:pt x="272236" y="2896903"/>
                  <a:pt x="257908" y="2797908"/>
                </a:cubicBezTo>
                <a:cubicBezTo>
                  <a:pt x="243580" y="2698913"/>
                  <a:pt x="360811" y="2576472"/>
                  <a:pt x="375139" y="2500923"/>
                </a:cubicBezTo>
                <a:cubicBezTo>
                  <a:pt x="389467" y="2425374"/>
                  <a:pt x="362113" y="2382390"/>
                  <a:pt x="343877" y="2344616"/>
                </a:cubicBezTo>
                <a:cubicBezTo>
                  <a:pt x="325641" y="2306842"/>
                  <a:pt x="265723" y="2291210"/>
                  <a:pt x="265723" y="2274277"/>
                </a:cubicBezTo>
                <a:cubicBezTo>
                  <a:pt x="265723" y="2257344"/>
                  <a:pt x="303498" y="2254739"/>
                  <a:pt x="343877" y="2243016"/>
                </a:cubicBezTo>
                <a:cubicBezTo>
                  <a:pt x="384256" y="2231293"/>
                  <a:pt x="501487" y="2232596"/>
                  <a:pt x="508000" y="2203939"/>
                </a:cubicBezTo>
                <a:cubicBezTo>
                  <a:pt x="514513" y="2175282"/>
                  <a:pt x="369928" y="2104944"/>
                  <a:pt x="382954" y="2071077"/>
                </a:cubicBezTo>
                <a:cubicBezTo>
                  <a:pt x="395980" y="2037210"/>
                  <a:pt x="536657" y="2045026"/>
                  <a:pt x="586154" y="2000739"/>
                </a:cubicBezTo>
                <a:cubicBezTo>
                  <a:pt x="635652" y="1956452"/>
                  <a:pt x="731156" y="1913461"/>
                  <a:pt x="679939" y="1805354"/>
                </a:cubicBezTo>
                <a:cubicBezTo>
                  <a:pt x="430261" y="1221768"/>
                  <a:pt x="892908" y="735949"/>
                  <a:pt x="1031631" y="0"/>
                </a:cubicBezTo>
              </a:path>
            </a:pathLst>
          </a:custGeom>
          <a:ln>
            <a:prstDash val="soli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2" name="Rectangle 11"/>
          <p:cNvSpPr/>
          <p:nvPr/>
        </p:nvSpPr>
        <p:spPr bwMode="auto">
          <a:xfrm>
            <a:off x="5348534" y="3391364"/>
            <a:ext cx="111425" cy="113331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 eaLnBrk="0" fontAlgn="auto" hangingPunct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itchFamily="34" charset="0"/>
              <a:buChar char="–"/>
            </a:pPr>
            <a:endParaRPr lang="en-GB" sz="1200" b="1" kern="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5682808" y="3391364"/>
            <a:ext cx="111425" cy="113331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 eaLnBrk="0" fontAlgn="auto" hangingPunct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itchFamily="34" charset="0"/>
              <a:buChar char="–"/>
            </a:pPr>
            <a:endParaRPr lang="en-GB" sz="1200" b="1" kern="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5348534" y="3674691"/>
            <a:ext cx="111425" cy="113331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 eaLnBrk="0" fontAlgn="auto" hangingPunct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itchFamily="34" charset="0"/>
              <a:buChar char="–"/>
            </a:pPr>
            <a:endParaRPr lang="en-GB" sz="1200" b="1" kern="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5627096" y="3731357"/>
            <a:ext cx="111425" cy="113331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 eaLnBrk="0" fontAlgn="auto" hangingPunct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itchFamily="34" charset="0"/>
              <a:buChar char="–"/>
            </a:pPr>
            <a:endParaRPr lang="en-GB" sz="1200" b="1" kern="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5125685" y="3901353"/>
            <a:ext cx="111425" cy="113331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 eaLnBrk="0" fontAlgn="auto" hangingPunct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itchFamily="34" charset="0"/>
              <a:buChar char="–"/>
            </a:pPr>
            <a:endParaRPr lang="en-GB" sz="1200" b="1" kern="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5348534" y="4014684"/>
            <a:ext cx="111425" cy="113331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 eaLnBrk="0" fontAlgn="auto" hangingPunct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itchFamily="34" charset="0"/>
              <a:buChar char="–"/>
            </a:pPr>
            <a:endParaRPr lang="en-GB" sz="1200" b="1" kern="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5125685" y="3561360"/>
            <a:ext cx="111425" cy="113331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 eaLnBrk="0" fontAlgn="auto" hangingPunct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itchFamily="34" charset="0"/>
              <a:buChar char="–"/>
            </a:pPr>
            <a:endParaRPr lang="en-GB" sz="1200" b="1" kern="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4958549" y="3164702"/>
            <a:ext cx="111425" cy="113331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 eaLnBrk="0" fontAlgn="auto" hangingPunct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itchFamily="34" charset="0"/>
              <a:buChar char="–"/>
            </a:pPr>
            <a:endParaRPr lang="en-GB" sz="1200" b="1" kern="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0" name="Rectangle 19"/>
          <p:cNvSpPr/>
          <p:nvPr/>
        </p:nvSpPr>
        <p:spPr bwMode="auto">
          <a:xfrm>
            <a:off x="4958549" y="4071350"/>
            <a:ext cx="111425" cy="113331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 eaLnBrk="0" fontAlgn="auto" hangingPunct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itchFamily="34" charset="0"/>
              <a:buChar char="–"/>
            </a:pPr>
            <a:endParaRPr lang="en-GB" sz="1200" b="1" kern="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1" name="Rectangle 20"/>
          <p:cNvSpPr/>
          <p:nvPr/>
        </p:nvSpPr>
        <p:spPr bwMode="auto">
          <a:xfrm>
            <a:off x="4735700" y="3051371"/>
            <a:ext cx="111425" cy="113331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 eaLnBrk="0" fontAlgn="auto" hangingPunct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itchFamily="34" charset="0"/>
              <a:buChar char="–"/>
            </a:pPr>
            <a:endParaRPr lang="en-GB" sz="1200" b="1" kern="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5069973" y="3051371"/>
            <a:ext cx="111425" cy="113331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 eaLnBrk="0" fontAlgn="auto" hangingPunct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itchFamily="34" charset="0"/>
              <a:buChar char="–"/>
            </a:pPr>
            <a:endParaRPr lang="en-GB" sz="1200" b="1" kern="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3" name="Rectangle 22"/>
          <p:cNvSpPr/>
          <p:nvPr/>
        </p:nvSpPr>
        <p:spPr bwMode="auto">
          <a:xfrm>
            <a:off x="4735700" y="3334698"/>
            <a:ext cx="111425" cy="113331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 eaLnBrk="0" fontAlgn="auto" hangingPunct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itchFamily="34" charset="0"/>
              <a:buChar char="–"/>
            </a:pPr>
            <a:endParaRPr lang="en-GB" sz="1200" b="1" kern="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4" name="Rectangle 23"/>
          <p:cNvSpPr/>
          <p:nvPr/>
        </p:nvSpPr>
        <p:spPr bwMode="auto">
          <a:xfrm>
            <a:off x="5014261" y="3391364"/>
            <a:ext cx="111425" cy="113331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 eaLnBrk="0" fontAlgn="auto" hangingPunct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itchFamily="34" charset="0"/>
              <a:buChar char="–"/>
            </a:pPr>
            <a:endParaRPr lang="en-GB" sz="1200" b="1" kern="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5" name="Rectangle 24"/>
          <p:cNvSpPr/>
          <p:nvPr/>
        </p:nvSpPr>
        <p:spPr bwMode="auto">
          <a:xfrm>
            <a:off x="4512850" y="3561360"/>
            <a:ext cx="111425" cy="113331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 eaLnBrk="0" fontAlgn="auto" hangingPunct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itchFamily="34" charset="0"/>
              <a:buChar char="–"/>
            </a:pPr>
            <a:endParaRPr lang="en-GB" sz="1200" b="1" kern="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6" name="Rectangle 25"/>
          <p:cNvSpPr/>
          <p:nvPr/>
        </p:nvSpPr>
        <p:spPr bwMode="auto">
          <a:xfrm>
            <a:off x="4735700" y="3674691"/>
            <a:ext cx="111425" cy="113331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 eaLnBrk="0" fontAlgn="auto" hangingPunct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itchFamily="34" charset="0"/>
              <a:buChar char="–"/>
            </a:pPr>
            <a:endParaRPr lang="en-GB" sz="1200" b="1" kern="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7" name="Rectangle 26"/>
          <p:cNvSpPr/>
          <p:nvPr/>
        </p:nvSpPr>
        <p:spPr bwMode="auto">
          <a:xfrm>
            <a:off x="4512850" y="3221367"/>
            <a:ext cx="111425" cy="113331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 eaLnBrk="0" fontAlgn="auto" hangingPunct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itchFamily="34" charset="0"/>
              <a:buChar char="–"/>
            </a:pPr>
            <a:endParaRPr lang="en-GB" sz="1200" b="1" kern="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8" name="Rectangle 27"/>
          <p:cNvSpPr/>
          <p:nvPr/>
        </p:nvSpPr>
        <p:spPr bwMode="auto">
          <a:xfrm>
            <a:off x="4345714" y="2824709"/>
            <a:ext cx="111425" cy="113331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 eaLnBrk="0" fontAlgn="auto" hangingPunct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itchFamily="34" charset="0"/>
              <a:buChar char="–"/>
            </a:pPr>
            <a:endParaRPr lang="en-GB" sz="1200" b="1" kern="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9" name="Rectangle 28"/>
          <p:cNvSpPr/>
          <p:nvPr/>
        </p:nvSpPr>
        <p:spPr bwMode="auto">
          <a:xfrm>
            <a:off x="4345714" y="3731357"/>
            <a:ext cx="111425" cy="113331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 eaLnBrk="0" fontAlgn="auto" hangingPunct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itchFamily="34" charset="0"/>
              <a:buChar char="–"/>
            </a:pPr>
            <a:endParaRPr lang="en-GB" sz="1200" b="1" kern="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431570" y="1101025"/>
            <a:ext cx="1392806" cy="28332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buClr>
                <a:schemeClr val="tx1"/>
              </a:buClr>
            </a:pPr>
            <a:r>
              <a:rPr lang="en-GB" sz="2400" dirty="0"/>
              <a:t>“Training”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401426" y="676034"/>
            <a:ext cx="1637292" cy="28332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buClr>
                <a:schemeClr val="tx1"/>
              </a:buClr>
            </a:pPr>
            <a:r>
              <a:rPr lang="en-GB" sz="2400" dirty="0">
                <a:solidFill>
                  <a:schemeClr val="accent6"/>
                </a:solidFill>
              </a:rPr>
              <a:t>“Validation”</a:t>
            </a:r>
          </a:p>
        </p:txBody>
      </p:sp>
      <p:sp>
        <p:nvSpPr>
          <p:cNvPr id="32" name="Curved Down Arrow 58"/>
          <p:cNvSpPr/>
          <p:nvPr/>
        </p:nvSpPr>
        <p:spPr bwMode="auto">
          <a:xfrm rot="11612272">
            <a:off x="5550309" y="4158591"/>
            <a:ext cx="1261719" cy="453324"/>
          </a:xfrm>
          <a:prstGeom prst="curvedDownArrow">
            <a:avLst/>
          </a:prstGeom>
          <a:solidFill>
            <a:schemeClr val="accent1"/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 eaLnBrk="0" fontAlgn="auto" hangingPunct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itchFamily="34" charset="0"/>
              <a:buChar char="–"/>
            </a:pPr>
            <a:endParaRPr lang="en-GB" sz="1200" b="1" kern="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982722" y="3614194"/>
            <a:ext cx="1225670" cy="45332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buClr>
                <a:schemeClr val="tx1"/>
              </a:buClr>
            </a:pPr>
            <a:r>
              <a:rPr lang="en-GB" sz="1600" dirty="0"/>
              <a:t>Separate test set to </a:t>
            </a:r>
            <a:r>
              <a:rPr lang="en-GB" sz="1600" b="1" dirty="0"/>
              <a:t>validation</a:t>
            </a:r>
          </a:p>
        </p:txBody>
      </p:sp>
    </p:spTree>
    <p:extLst>
      <p:ext uri="{BB962C8B-B14F-4D97-AF65-F5344CB8AC3E}">
        <p14:creationId xmlns:p14="http://schemas.microsoft.com/office/powerpoint/2010/main" val="2970798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/>
      <p:bldP spid="31" grpId="0"/>
      <p:bldP spid="32" grpId="0" animBg="1"/>
      <p:bldP spid="3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GB" dirty="0"/>
              <a:t>Preface: Important ‘Machine Learning Fundamentals’</a:t>
            </a:r>
          </a:p>
          <a:p>
            <a:r>
              <a:rPr lang="en-GB" dirty="0">
                <a:solidFill>
                  <a:srgbClr val="FF0000"/>
                </a:solidFill>
              </a:rPr>
              <a:t>What are Artificial Neural Networks?</a:t>
            </a:r>
          </a:p>
          <a:p>
            <a:r>
              <a:rPr lang="en-GB" dirty="0"/>
              <a:t>Key technical principles of Artificial Neural Networks</a:t>
            </a:r>
          </a:p>
          <a:p>
            <a:r>
              <a:rPr lang="en-GB" dirty="0"/>
              <a:t>Typical Deep Learning Architectures</a:t>
            </a:r>
          </a:p>
          <a:p>
            <a:r>
              <a:rPr lang="en-GB" dirty="0"/>
              <a:t>Deep Learning Frameworks and Libraries</a:t>
            </a:r>
          </a:p>
          <a:p>
            <a:r>
              <a:rPr lang="en-GB" dirty="0"/>
              <a:t>Applications of Deep Learning in Drug Discovery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Outline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666742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2"/>
          </p:nvPr>
        </p:nvSpPr>
        <p:spPr>
          <a:xfrm>
            <a:off x="5102820" y="1140177"/>
            <a:ext cx="4098415" cy="3422643"/>
          </a:xfrm>
        </p:spPr>
        <p:txBody>
          <a:bodyPr/>
          <a:lstStyle/>
          <a:p>
            <a:r>
              <a:rPr lang="en-US" sz="1400" dirty="0"/>
              <a:t>Collection of connected artificial neurons</a:t>
            </a:r>
          </a:p>
          <a:p>
            <a:r>
              <a:rPr lang="en-US" sz="1400" b="1" dirty="0"/>
              <a:t>Activation Function </a:t>
            </a:r>
            <a:r>
              <a:rPr lang="en-US" sz="1400" dirty="0"/>
              <a:t>in neuron takes weighted sum of input signals and outputs a signal </a:t>
            </a:r>
            <a:endParaRPr lang="en-US" sz="1400" b="1" dirty="0"/>
          </a:p>
          <a:p>
            <a:pPr marL="0" indent="0">
              <a:buNone/>
            </a:pPr>
            <a:endParaRPr lang="en-US" sz="1400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an Artificial Neural Network?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GB"/>
              <a:t>16x9 core template</a:t>
            </a:r>
            <a:endParaRPr lang="en-GB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8</a:t>
            </a:fld>
            <a:endParaRPr lang="en-GB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0177"/>
            <a:ext cx="5067300" cy="1695450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0" y="3135328"/>
            <a:ext cx="5382270" cy="1842517"/>
            <a:chOff x="15977" y="3053977"/>
            <a:chExt cx="5382270" cy="1842517"/>
          </a:xfrm>
        </p:grpSpPr>
        <p:grpSp>
          <p:nvGrpSpPr>
            <p:cNvPr id="13" name="Group 12"/>
            <p:cNvGrpSpPr/>
            <p:nvPr/>
          </p:nvGrpSpPr>
          <p:grpSpPr>
            <a:xfrm>
              <a:off x="15977" y="3053977"/>
              <a:ext cx="3774913" cy="1842517"/>
              <a:chOff x="3910180" y="2998406"/>
              <a:chExt cx="3774913" cy="1842517"/>
            </a:xfrm>
          </p:grpSpPr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910180" y="2998406"/>
                <a:ext cx="3774913" cy="1842517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TextBox 11"/>
                  <p:cNvSpPr txBox="1"/>
                  <p:nvPr/>
                </p:nvSpPr>
                <p:spPr>
                  <a:xfrm>
                    <a:off x="5049979" y="3346062"/>
                    <a:ext cx="1495313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>
                      <a:buClr>
                        <a:schemeClr val="tx1"/>
                      </a:buClr>
                    </a:pPr>
                    <a:r>
                      <a:rPr lang="en-US" sz="1600" b="0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a:t>∑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𝑏</m:t>
                        </m:r>
                      </m:oMath>
                    </a14:m>
                    <a:endParaRPr lang="en-US" sz="1600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2" name="TextBox 1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049979" y="3346062"/>
                    <a:ext cx="1495313" cy="338554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2449" t="-7143" b="-1964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51089" y="3613946"/>
              <a:ext cx="2747158" cy="800143"/>
            </a:xfrm>
            <a:prstGeom prst="rect">
              <a:avLst/>
            </a:prstGeom>
          </p:spPr>
        </p:pic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55111" y="2787692"/>
            <a:ext cx="3406048" cy="2127872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3548185" y="2804618"/>
            <a:ext cx="5088543" cy="2173227"/>
            <a:chOff x="3548185" y="2804618"/>
            <a:chExt cx="5088543" cy="2173227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426452" y="2804618"/>
              <a:ext cx="3210276" cy="2173227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/>
                <p:cNvSpPr txBox="1"/>
                <p:nvPr/>
              </p:nvSpPr>
              <p:spPr>
                <a:xfrm>
                  <a:off x="3548185" y="3716117"/>
                  <a:ext cx="1945432" cy="830612"/>
                </a:xfrm>
                <a:prstGeom prst="rect">
                  <a:avLst/>
                </a:prstGeom>
                <a:solidFill>
                  <a:srgbClr val="FFFFFF"/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pPr>
                    <a:buClr>
                      <a:schemeClr val="tx1"/>
                    </a:buClr>
                  </a:pPr>
                  <a14:m>
                    <m:oMath xmlns:m="http://schemas.openxmlformats.org/officeDocument/2006/math">
                      <m:r>
                        <m:rPr>
                          <m:nor/>
                        </m:rPr>
                        <a:rPr lang="el-GR" sz="2000" b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</m:oMath>
                  </a14:m>
                  <a:r>
                    <a:rPr lang="en-US" sz="2000" b="1" dirty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(∑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sz="20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0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𝐛</m:t>
                      </m:r>
                    </m:oMath>
                  </a14:m>
                  <a:r>
                    <a:rPr lang="en-US" sz="2000" b="1" dirty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)</a:t>
                  </a:r>
                </a:p>
                <a:p>
                  <a:pPr>
                    <a:buClr>
                      <a:schemeClr val="tx1"/>
                    </a:buClr>
                  </a:pPr>
                  <a:r>
                    <a:rPr lang="en-US" sz="2000" b="1" dirty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𝛔=</a:t>
                  </a:r>
                  <a:r>
                    <a:rPr lang="en-US" sz="2000" b="1" dirty="0">
                      <a:ea typeface="Cambria Math" panose="02040503050406030204" pitchFamily="18" charset="0"/>
                    </a:rPr>
                    <a:t>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 </m:t>
                          </m:r>
                          <m:sSup>
                            <m:sSupPr>
                              <m:ctrlPr>
                                <a:rPr lang="en-US" sz="2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nor/>
                                </m:rPr>
                                <a:rPr lang="en-US" sz="2000" b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∑</m:t>
                              </m:r>
                              <m:sSub>
                                <m:sSubPr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b>
                                  <m:r>
                                    <a:rPr lang="en-US" sz="20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0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  <m:r>
                                <a:rPr lang="en-US" sz="2000" b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000" b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𝐛</m:t>
                              </m:r>
                            </m:sup>
                          </m:sSup>
                        </m:den>
                      </m:f>
                    </m:oMath>
                  </a14:m>
                  <a:endParaRPr lang="en-US" sz="2000" b="1" dirty="0"/>
                </a:p>
              </p:txBody>
            </p:sp>
          </mc:Choice>
          <mc:Fallback xmlns="">
            <p:sp>
              <p:nvSpPr>
                <p:cNvPr id="4" name="TextBox 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48185" y="3716117"/>
                  <a:ext cx="1945432" cy="830612"/>
                </a:xfrm>
                <a:prstGeom prst="rect">
                  <a:avLst/>
                </a:prstGeom>
                <a:blipFill>
                  <a:blip r:embed="rId8"/>
                  <a:stretch>
                    <a:fillRect l="-7837" t="-955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1" name="Arrow: Right 10"/>
          <p:cNvSpPr/>
          <p:nvPr/>
        </p:nvSpPr>
        <p:spPr bwMode="auto">
          <a:xfrm>
            <a:off x="359152" y="858982"/>
            <a:ext cx="4254412" cy="281195"/>
          </a:xfrm>
          <a:prstGeom prst="rightArrow">
            <a:avLst/>
          </a:prstGeom>
          <a:solidFill>
            <a:schemeClr val="bg2"/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 eaLnBrk="0" fontAlgn="auto" hangingPunct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itchFamily="34" charset="0"/>
              <a:buChar char="–"/>
            </a:pPr>
            <a:endParaRPr lang="en-US" sz="1200" b="1" kern="0" dirty="0" err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482436" y="627193"/>
            <a:ext cx="16385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chemeClr val="tx1"/>
              </a:buClr>
            </a:pPr>
            <a:r>
              <a:rPr lang="en-US" sz="1400" dirty="0"/>
              <a:t>Direction of Signal</a:t>
            </a:r>
          </a:p>
        </p:txBody>
      </p:sp>
    </p:spTree>
    <p:extLst>
      <p:ext uri="{BB962C8B-B14F-4D97-AF65-F5344CB8AC3E}">
        <p14:creationId xmlns:p14="http://schemas.microsoft.com/office/powerpoint/2010/main" val="4229356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2"/>
          </p:nvPr>
        </p:nvSpPr>
        <p:spPr>
          <a:xfrm>
            <a:off x="5102820" y="1140177"/>
            <a:ext cx="4098415" cy="3422643"/>
          </a:xfrm>
        </p:spPr>
        <p:txBody>
          <a:bodyPr/>
          <a:lstStyle/>
          <a:p>
            <a:r>
              <a:rPr lang="en-US" sz="1400" dirty="0"/>
              <a:t>Neurons Organized in layers of signaling cascades</a:t>
            </a:r>
          </a:p>
          <a:p>
            <a:r>
              <a:rPr lang="en-US" sz="1400" dirty="0"/>
              <a:t>Each neuron transmits a signal to another neuron</a:t>
            </a:r>
          </a:p>
          <a:p>
            <a:endParaRPr lang="en-US" sz="1400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an Artificial Neural Network?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9</a:t>
            </a:fld>
            <a:endParaRPr lang="en-GB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25740"/>
            <a:ext cx="5067300" cy="1695450"/>
          </a:xfrm>
          <a:prstGeom prst="rect">
            <a:avLst/>
          </a:prstGeom>
        </p:spPr>
      </p:pic>
      <p:pic>
        <p:nvPicPr>
          <p:cNvPr id="17" name="Content Placeholder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0988" y="3376225"/>
            <a:ext cx="1810038" cy="1612580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37000"/>
              </a:srgbClr>
            </a:outerShdw>
          </a:effectLst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8225" y="3193344"/>
            <a:ext cx="2475792" cy="1880834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380888" y="2821190"/>
            <a:ext cx="3670237" cy="584775"/>
          </a:xfrm>
          <a:prstGeom prst="rect">
            <a:avLst/>
          </a:prstGeom>
          <a:noFill/>
          <a:ln>
            <a:noFill/>
          </a:ln>
        </p:spPr>
        <p:txBody>
          <a:bodyPr wrap="none" lIns="45720" rIns="45720" rtlCol="0" anchor="ctr" anchorCtr="0">
            <a:spAutoFit/>
          </a:bodyPr>
          <a:lstStyle/>
          <a:p>
            <a:pPr algn="ctr"/>
            <a:r>
              <a:rPr lang="en-US" sz="1600" dirty="0">
                <a:solidFill>
                  <a:schemeClr val="bg2"/>
                </a:solidFill>
              </a:rPr>
              <a:t>Artificial  Feed Forward Neural Network</a:t>
            </a:r>
          </a:p>
          <a:p>
            <a:pPr algn="ctr"/>
            <a:r>
              <a:rPr lang="en-US" sz="1600" dirty="0">
                <a:solidFill>
                  <a:schemeClr val="bg2"/>
                </a:solidFill>
              </a:rPr>
              <a:t>(Single Hidden Layer)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404405" y="2747094"/>
            <a:ext cx="2314096" cy="584775"/>
          </a:xfrm>
          <a:prstGeom prst="rect">
            <a:avLst/>
          </a:prstGeom>
          <a:noFill/>
          <a:ln>
            <a:noFill/>
          </a:ln>
        </p:spPr>
        <p:txBody>
          <a:bodyPr wrap="none" lIns="45720" rIns="45720" rtlCol="0" anchor="ctr" anchorCtr="0">
            <a:spAutoFit/>
          </a:bodyPr>
          <a:lstStyle/>
          <a:p>
            <a:pPr algn="ctr"/>
            <a:r>
              <a:rPr lang="en-US" sz="1600" dirty="0">
                <a:solidFill>
                  <a:schemeClr val="bg2"/>
                </a:solidFill>
              </a:rPr>
              <a:t>Deep Neural Network</a:t>
            </a:r>
          </a:p>
          <a:p>
            <a:pPr algn="ctr"/>
            <a:r>
              <a:rPr lang="en-US" sz="1600" dirty="0">
                <a:solidFill>
                  <a:schemeClr val="bg2"/>
                </a:solidFill>
              </a:rPr>
              <a:t>(Multiple Hidden Layers)</a:t>
            </a:r>
          </a:p>
        </p:txBody>
      </p:sp>
      <p:sp>
        <p:nvSpPr>
          <p:cNvPr id="21" name="Arrow: Right 20"/>
          <p:cNvSpPr/>
          <p:nvPr/>
        </p:nvSpPr>
        <p:spPr bwMode="auto">
          <a:xfrm>
            <a:off x="359152" y="858982"/>
            <a:ext cx="4254412" cy="281195"/>
          </a:xfrm>
          <a:prstGeom prst="rightArrow">
            <a:avLst/>
          </a:prstGeom>
          <a:solidFill>
            <a:schemeClr val="bg2"/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 eaLnBrk="0" fontAlgn="auto" hangingPunct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itchFamily="34" charset="0"/>
              <a:buChar char="–"/>
            </a:pPr>
            <a:endParaRPr lang="en-US" sz="1200" b="1" kern="0" dirty="0" err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482436" y="627193"/>
            <a:ext cx="16385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chemeClr val="tx1"/>
              </a:buClr>
            </a:pPr>
            <a:r>
              <a:rPr lang="en-US" sz="1400" dirty="0"/>
              <a:t>Direction of Signal</a:t>
            </a:r>
          </a:p>
        </p:txBody>
      </p:sp>
    </p:spTree>
    <p:extLst>
      <p:ext uri="{BB962C8B-B14F-4D97-AF65-F5344CB8AC3E}">
        <p14:creationId xmlns:p14="http://schemas.microsoft.com/office/powerpoint/2010/main" val="3115204826"/>
      </p:ext>
    </p:extLst>
  </p:cSld>
  <p:clrMapOvr>
    <a:masterClrMapping/>
  </p:clrMapOvr>
</p:sld>
</file>

<file path=ppt/theme/theme1.xml><?xml version="1.0" encoding="utf-8"?>
<a:theme xmlns:a="http://schemas.openxmlformats.org/drawingml/2006/main" name="GSK ">
  <a:themeElements>
    <a:clrScheme name="GSK 2017 4">
      <a:dk1>
        <a:srgbClr val="544F40"/>
      </a:dk1>
      <a:lt1>
        <a:srgbClr val="FFFFFF"/>
      </a:lt1>
      <a:dk2>
        <a:srgbClr val="15717D"/>
      </a:dk2>
      <a:lt2>
        <a:srgbClr val="F36633"/>
      </a:lt2>
      <a:accent1>
        <a:srgbClr val="F36633"/>
      </a:accent1>
      <a:accent2>
        <a:srgbClr val="544F40"/>
      </a:accent2>
      <a:accent3>
        <a:srgbClr val="008A00"/>
      </a:accent3>
      <a:accent4>
        <a:srgbClr val="BC1077"/>
      </a:accent4>
      <a:accent5>
        <a:srgbClr val="40488D"/>
      </a:accent5>
      <a:accent6>
        <a:srgbClr val="ED003C"/>
      </a:accent6>
      <a:hlink>
        <a:srgbClr val="F36633"/>
      </a:hlink>
      <a:folHlink>
        <a:srgbClr val="F36633"/>
      </a:folHlink>
    </a:clrScheme>
    <a:fontScheme name="GSK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2"/>
        </a:solidFill>
        <a:ln>
          <a:noFill/>
          <a:headEnd/>
          <a:tailEnd/>
        </a:ln>
        <a:effectLst/>
      </a:spPr>
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<a:prstTxWarp prst="textNoShape">
          <a:avLst/>
        </a:prstTxWarp>
        <a:noAutofit/>
      </a:bodyPr>
      <a:lstStyle>
        <a:defPPr marL="180975" indent="-180975" eaLnBrk="0" fontAlgn="auto" hangingPunct="0">
          <a:spcBef>
            <a:spcPts val="0"/>
          </a:spcBef>
          <a:spcAft>
            <a:spcPts val="0"/>
          </a:spcAft>
          <a:buClr>
            <a:schemeClr val="bg1"/>
          </a:buClr>
          <a:buFont typeface="Arial" pitchFamily="34" charset="0"/>
          <a:buChar char="–"/>
          <a:defRPr sz="1200" b="1" kern="0" dirty="0" err="1" smtClean="0">
            <a:solidFill>
              <a:srgbClr val="FFFFFF"/>
            </a:solidFill>
            <a:latin typeface="Arial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marL="171450" indent="-171450">
          <a:buClr>
            <a:schemeClr val="tx1"/>
          </a:buClr>
          <a:buFont typeface="Arial" pitchFamily="34" charset="0"/>
          <a:buChar char="–"/>
          <a:defRPr sz="12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GSK_16x9 PowerPoint_V1_20170629" id="{B8F049B3-8A91-4FD3-B156-B44F80C0BC27}" vid="{B103CDC2-14D8-4A5C-86DD-96EA2A18BF34}"/>
    </a:ext>
  </a:extLst>
</a:theme>
</file>

<file path=ppt/theme/theme2.xml><?xml version="1.0" encoding="utf-8"?>
<a:theme xmlns:a="http://schemas.openxmlformats.org/drawingml/2006/main" name="1_GSK ">
  <a:themeElements>
    <a:clrScheme name="GSK 2015 v3">
      <a:dk1>
        <a:srgbClr val="544F40"/>
      </a:dk1>
      <a:lt1>
        <a:srgbClr val="FFFFFF"/>
      </a:lt1>
      <a:dk2>
        <a:srgbClr val="15717D"/>
      </a:dk2>
      <a:lt2>
        <a:srgbClr val="F36633"/>
      </a:lt2>
      <a:accent1>
        <a:srgbClr val="F36633"/>
      </a:accent1>
      <a:accent2>
        <a:srgbClr val="544F40"/>
      </a:accent2>
      <a:accent3>
        <a:srgbClr val="D5D1CE"/>
      </a:accent3>
      <a:accent4>
        <a:srgbClr val="BC1077"/>
      </a:accent4>
      <a:accent5>
        <a:srgbClr val="40488D"/>
      </a:accent5>
      <a:accent6>
        <a:srgbClr val="ED003C"/>
      </a:accent6>
      <a:hlink>
        <a:srgbClr val="002060"/>
      </a:hlink>
      <a:folHlink>
        <a:srgbClr val="7030A0"/>
      </a:folHlink>
    </a:clrScheme>
    <a:fontScheme name="GSK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/>
          <a:tailEnd/>
        </a:ln>
        <a:effectLst/>
      </a:spPr>
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<a:prstTxWarp prst="textNoShape">
          <a:avLst/>
        </a:prstTxWarp>
        <a:noAutofit/>
      </a:bodyPr>
      <a:lstStyle>
        <a:defPPr marL="180975" indent="-180975" algn="ctr" eaLnBrk="0" fontAlgn="auto" hangingPunct="0">
          <a:spcBef>
            <a:spcPts val="0"/>
          </a:spcBef>
          <a:spcAft>
            <a:spcPts val="0"/>
          </a:spcAft>
          <a:buClr>
            <a:schemeClr val="bg1"/>
          </a:buClr>
          <a:buFont typeface="Arial" pitchFamily="34" charset="0"/>
          <a:buChar char="–"/>
          <a:defRPr sz="1200" b="1" kern="0" dirty="0" err="1" smtClean="0">
            <a:solidFill>
              <a:srgbClr val="FFFFFF"/>
            </a:solidFill>
            <a:latin typeface="Arial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noAutofit/>
      </a:bodyPr>
      <a:lstStyle>
        <a:defPPr>
          <a:buClr>
            <a:schemeClr val="tx1"/>
          </a:buClr>
          <a:defRPr sz="1600" dirty="0" smtClean="0"/>
        </a:defPPr>
      </a:lstStyle>
    </a:txDef>
  </a:objectDefaults>
  <a:extraClrSchemeLst/>
</a:theme>
</file>

<file path=ppt/theme/theme3.xml><?xml version="1.0" encoding="utf-8"?>
<a:theme xmlns:a="http://schemas.openxmlformats.org/drawingml/2006/main" name="23_GSK ">
  <a:themeElements>
    <a:clrScheme name="GSK Colour palette">
      <a:dk1>
        <a:srgbClr val="635A54"/>
      </a:dk1>
      <a:lt1>
        <a:srgbClr val="FFFFFF"/>
      </a:lt1>
      <a:dk2>
        <a:srgbClr val="9A8B7D"/>
      </a:dk2>
      <a:lt2>
        <a:srgbClr val="FF6600"/>
      </a:lt2>
      <a:accent1>
        <a:srgbClr val="FF6600"/>
      </a:accent1>
      <a:accent2>
        <a:srgbClr val="635A54"/>
      </a:accent2>
      <a:accent3>
        <a:srgbClr val="9A8B7D"/>
      </a:accent3>
      <a:accent4>
        <a:srgbClr val="00B6C9"/>
      </a:accent4>
      <a:accent5>
        <a:srgbClr val="BE0077"/>
      </a:accent5>
      <a:accent6>
        <a:srgbClr val="4A8322"/>
      </a:accent6>
      <a:hlink>
        <a:srgbClr val="FF6600"/>
      </a:hlink>
      <a:folHlink>
        <a:srgbClr val="9A8B7D"/>
      </a:folHlink>
    </a:clrScheme>
    <a:fontScheme name="GSK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2"/>
        </a:solidFill>
        <a:ln>
          <a:noFill/>
          <a:headEnd/>
          <a:tailEnd/>
        </a:ln>
        <a:effectLst/>
      </a:spPr>
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<a:prstTxWarp prst="textNoShape">
          <a:avLst/>
        </a:prstTxWarp>
        <a:noAutofit/>
      </a:bodyPr>
      <a:lstStyle>
        <a:defPPr marL="180975" indent="-180975" eaLnBrk="0" fontAlgn="auto" hangingPunct="0">
          <a:spcBef>
            <a:spcPts val="0"/>
          </a:spcBef>
          <a:spcAft>
            <a:spcPts val="0"/>
          </a:spcAft>
          <a:buClr>
            <a:schemeClr val="bg1"/>
          </a:buClr>
          <a:buFont typeface="Arial" pitchFamily="34" charset="0"/>
          <a:buChar char="–"/>
          <a:defRPr sz="1200" b="1" kern="0" dirty="0" err="1" smtClean="0">
            <a:solidFill>
              <a:srgbClr val="FFFFFF"/>
            </a:solidFill>
            <a:latin typeface="Arial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marL="171450" indent="-171450">
          <a:buClr>
            <a:schemeClr val="tx1"/>
          </a:buClr>
          <a:buFont typeface="Arial" pitchFamily="34" charset="0"/>
          <a:buChar char="–"/>
          <a:defRPr sz="1200" dirty="0" err="1" smtClean="0"/>
        </a:defPPr>
      </a:lstStyle>
    </a:tx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21806</TotalTime>
  <Words>2604</Words>
  <Application>Microsoft Office PowerPoint</Application>
  <PresentationFormat>On-screen Show (16:9)</PresentationFormat>
  <Paragraphs>693</Paragraphs>
  <Slides>44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44</vt:i4>
      </vt:variant>
    </vt:vector>
  </HeadingPairs>
  <TitlesOfParts>
    <vt:vector size="56" baseType="lpstr">
      <vt:lpstr>ＭＳ Ｐゴシック</vt:lpstr>
      <vt:lpstr>Arial</vt:lpstr>
      <vt:lpstr>Calibri</vt:lpstr>
      <vt:lpstr>Cambria</vt:lpstr>
      <vt:lpstr>Cambria Math</vt:lpstr>
      <vt:lpstr>Georgia</vt:lpstr>
      <vt:lpstr>Museo Slab 500</vt:lpstr>
      <vt:lpstr>Times</vt:lpstr>
      <vt:lpstr>Times New Roman</vt:lpstr>
      <vt:lpstr>GSK </vt:lpstr>
      <vt:lpstr>1_GSK </vt:lpstr>
      <vt:lpstr>23_GSK </vt:lpstr>
      <vt:lpstr>Deep Learning in Pharma</vt:lpstr>
      <vt:lpstr>Outline</vt:lpstr>
      <vt:lpstr>Kinds of supervised machine learning problems</vt:lpstr>
      <vt:lpstr>The supervised machine learning framework</vt:lpstr>
      <vt:lpstr>Supervised machine learning</vt:lpstr>
      <vt:lpstr>Supervised machine learning</vt:lpstr>
      <vt:lpstr>Outline</vt:lpstr>
      <vt:lpstr>What is an Artificial Neural Network?</vt:lpstr>
      <vt:lpstr>What is an Artificial Neural Network?</vt:lpstr>
      <vt:lpstr>Supervised machine learning</vt:lpstr>
      <vt:lpstr>A Simple Neural Network model to classify Fish</vt:lpstr>
      <vt:lpstr>Outline</vt:lpstr>
      <vt:lpstr>Key Technical Principles of Neural Networks</vt:lpstr>
      <vt:lpstr>Backpropagation – The ‘Learning’ in Deep Learning</vt:lpstr>
      <vt:lpstr>Training a Neural Network </vt:lpstr>
      <vt:lpstr>Training a Neural Network </vt:lpstr>
      <vt:lpstr>Training a Neural Network </vt:lpstr>
      <vt:lpstr>Training a Neural Network </vt:lpstr>
      <vt:lpstr>Training a Neural Network </vt:lpstr>
      <vt:lpstr>Training a Neural Network </vt:lpstr>
      <vt:lpstr>Want to go from this…..</vt:lpstr>
      <vt:lpstr>To this….</vt:lpstr>
      <vt:lpstr>Consider learning an image </vt:lpstr>
      <vt:lpstr>Outline</vt:lpstr>
      <vt:lpstr>Classical Machine Learning vs Deep Learning</vt:lpstr>
      <vt:lpstr>The Universal Approximation Theorem</vt:lpstr>
      <vt:lpstr>Example Deep Learning Architectures</vt:lpstr>
      <vt:lpstr>Convolutional Neural Networks</vt:lpstr>
      <vt:lpstr>Speech Recongnition</vt:lpstr>
      <vt:lpstr>Generative Adversarial Networks (GANs)</vt:lpstr>
      <vt:lpstr>Autoencoders</vt:lpstr>
      <vt:lpstr>Adversarial Autoencoders: Merging Autoencoder and GAN concepts</vt:lpstr>
      <vt:lpstr>Deep Learning Frameworks and Libraries</vt:lpstr>
      <vt:lpstr>PowerPoint Presentation</vt:lpstr>
      <vt:lpstr>PowerPoint Presentation</vt:lpstr>
      <vt:lpstr>Outline</vt:lpstr>
      <vt:lpstr>Deep Neural Networks</vt:lpstr>
      <vt:lpstr>Drug Development Process</vt:lpstr>
      <vt:lpstr>Target ID: Transcriptomics Deep Learning</vt:lpstr>
      <vt:lpstr>Transcriptomics Deep Learning</vt:lpstr>
      <vt:lpstr>Lead Discovery - Automatic chemical design using a data-driven continuous representation of molecules</vt:lpstr>
      <vt:lpstr>In-Vitro: Using deep learning to phenotype cellular images</vt:lpstr>
      <vt:lpstr>Clinical Trials</vt:lpstr>
      <vt:lpstr>Dermatologist-level classification of skin cancer with deep neural networks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slide – with heartbeat</dc:title>
  <dc:creator>Sam Genway</dc:creator>
  <cp:lastModifiedBy>Sean Grullon</cp:lastModifiedBy>
  <cp:revision>139</cp:revision>
  <dcterms:created xsi:type="dcterms:W3CDTF">2018-02-21T13:32:45Z</dcterms:created>
  <dcterms:modified xsi:type="dcterms:W3CDTF">2018-10-02T19:12:00Z</dcterms:modified>
</cp:coreProperties>
</file>